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2" r:id="rId13"/>
    <p:sldId id="271" r:id="rId14"/>
    <p:sldId id="273"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97" autoAdjust="0"/>
  </p:normalViewPr>
  <p:slideViewPr>
    <p:cSldViewPr snapToGrid="0">
      <p:cViewPr varScale="1">
        <p:scale>
          <a:sx n="48" d="100"/>
          <a:sy n="48" d="100"/>
        </p:scale>
        <p:origin x="53" y="79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Hello, and welcome to the Green Pace Security Policy Presentation. My name is Jeremy Snow, and today we will explore the key principles, secure coding standards, automation tools, and best practices that form the foundation of this policy.</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51854EC3-DAEE-8D64-8C65-5ADFB93C1E84}"/>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3A6C1FC4-5DD5-B5B6-924B-6939E2CA25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469ABEC5-816B-4CED-F8D1-E7CC18EA7F2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 this unit test, it is verified that indexing beyond the bounds of the array throws an exception.</a:t>
            </a:r>
            <a:endParaRPr dirty="0"/>
          </a:p>
        </p:txBody>
      </p:sp>
    </p:spTree>
    <p:extLst>
      <p:ext uri="{BB962C8B-B14F-4D97-AF65-F5344CB8AC3E}">
        <p14:creationId xmlns:p14="http://schemas.microsoft.com/office/powerpoint/2010/main" val="211337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4E56D768-3E29-6074-1ADE-55A69D53F8C3}"/>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A213379D-4DAD-0734-F41B-A20C6BB12A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85BF8E51-AB9D-5D0B-4401-D98970B4073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final unit test verifies that using the </a:t>
            </a:r>
            <a:r>
              <a:rPr lang="en-US" dirty="0" err="1"/>
              <a:t>push_back</a:t>
            </a:r>
            <a:r>
              <a:rPr lang="en-US" dirty="0"/>
              <a:t> function adds the correct value to the array. These examples help demonstrate proper usage of unit tests and should be followed in creating similar tests of program functionality.</a:t>
            </a:r>
            <a:endParaRPr dirty="0"/>
          </a:p>
        </p:txBody>
      </p:sp>
    </p:spTree>
    <p:extLst>
      <p:ext uri="{BB962C8B-B14F-4D97-AF65-F5344CB8AC3E}">
        <p14:creationId xmlns:p14="http://schemas.microsoft.com/office/powerpoint/2010/main" val="2595706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we see a depiction of the </a:t>
            </a:r>
            <a:r>
              <a:rPr lang="en-US" dirty="0" err="1"/>
              <a:t>DevSecOps</a:t>
            </a:r>
            <a:r>
              <a:rPr lang="en-US" dirty="0"/>
              <a:t> pipeline.</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14300" indent="0">
              <a:buNone/>
            </a:pPr>
            <a:r>
              <a:rPr lang="en-US" sz="1100" dirty="0"/>
              <a:t>The </a:t>
            </a:r>
            <a:r>
              <a:rPr lang="en-US" sz="1100" dirty="0" err="1"/>
              <a:t>DevSecOps</a:t>
            </a:r>
            <a:r>
              <a:rPr lang="en-US" sz="1100" dirty="0"/>
              <a:t> pipeline integrates security into every stage of the software development lifecycle, ensuring a seamless collaboration between development, security, and operations teams (Microsoft, n.d.). In the pre-production phase, the "Assess and Plan" stage focuses on identifying potential threats, regulatory requirements, and prioritizing security tasks using tools like threat modeling and change impact analysis. During the "Design" phase, secure design principles, such as OWASP best practices and test-driven design, are applied with the help of static code analysis tools to validate security requirements early. In the "Build" phase, security tools like dependency checkers and secure open-source usage scanners ensure secure code integration, and compilers may be utilized to flag issues like buffer overflows or other vulnerabilities. The "Verify and Test" stage employs vulnerability scanning, functional testing, and compliance testing tools to identify and mitigate issues before deployment.</a:t>
            </a:r>
          </a:p>
          <a:p>
            <a:pPr marL="114300" indent="0">
              <a:buNone/>
            </a:pPr>
            <a:endParaRPr lang="en-US" sz="1100" dirty="0"/>
          </a:p>
          <a:p>
            <a:pPr marL="114300" indent="0">
              <a:buNone/>
            </a:pPr>
            <a:r>
              <a:rPr lang="en-US" sz="1100" dirty="0"/>
              <a:t>In the production phase, security automation continues through various stages. During "Transition and Health Check," tools for configuration validation, deployment testing, and penetration testing are implemented to ensure secure environments. The "Monitor and Detect" stage relies on automation tools like SIEM (Security Information and Event Management), intrusion detection systems, and event alerting to monitor live environments. The "Respond" phase uses automation to block attacks, roll back changes, and ensure systems recover from disruptions efficiently. Finally, in the "Maintain and Stabilize" phase, tools assess systems against the established security baseline and automate processes to restore stability post-incident. Security automation is an ongoing and essential component of the </a:t>
            </a:r>
            <a:r>
              <a:rPr lang="en-US" sz="1100" dirty="0" err="1"/>
              <a:t>DevSecOps</a:t>
            </a:r>
            <a:r>
              <a:rPr lang="en-US" sz="1100" dirty="0"/>
              <a:t> pipeline, ensuring strong defenses are maintained at every stage of the software development and deployment lifecycle.</a:t>
            </a: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t>Acting immediately on security issues can be effective in addressing vulnerabilities quickly, reducing the risk of breaches, and enhancing system integrity. However, immediate action can also result in rushed decisions, which may lead to resource strain or incomplete fixes. On the other hand, waiting to address security issues allows for careful planning and better resource allocation, but it increases exposure to potential attacks, which could lead to significant losses or compromised data.</a:t>
            </a:r>
          </a:p>
          <a:p>
            <a:pPr marL="158750" indent="0">
              <a:buNone/>
            </a:pPr>
            <a:r>
              <a:rPr lang="en-US" dirty="0"/>
              <a:t>Without proper planning, the strategy may lack comprehensive threat assessments or fail to prioritize the most critical vulnerabilities, leaving key areas exposed. Additionally, insufficient monitoring or reliance on outdated tools can weaken the strategy, leading to delayed detection of threats, ineffective remediation, or over-reliance on tools that may no longer be effective against evolving attack vectors.</a:t>
            </a:r>
          </a:p>
          <a:p>
            <a:pPr marL="158750" indent="0">
              <a:buNone/>
            </a:pPr>
            <a:r>
              <a:rPr lang="en-US" dirty="0"/>
              <a:t>To strengthen and improve our security approach, it is essential to prioritize vulnerabilities based on their severity and likelihood and implement continuous monitoring. This includes investing in up-to-date tools and providing ongoing training for our teams. Establishing a clear remediation timeline, conducting regular assessments, and fostering collaboration across development, security, and operations teams will ensure we maintain a balanced, proactive, and resilient security strategy.</a:t>
            </a: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0" dirty="0"/>
              <a:t>Let’s go over a few key recommendations that can really help strengthen our security efforts:</a:t>
            </a:r>
          </a:p>
          <a:p>
            <a:pPr marL="158750" indent="0">
              <a:buNone/>
            </a:pPr>
            <a:r>
              <a:rPr lang="en-US" b="0" dirty="0"/>
              <a:t>First, we need to establish detailed incident response procedures. It’s essential to have clear, actionable steps in place for how we identify, contain, and recover from security incidents. Having a solid plan will help minimize the impact of any security breaches and allow us to respond much faster.</a:t>
            </a:r>
          </a:p>
          <a:p>
            <a:pPr marL="158750" indent="0">
              <a:buNone/>
            </a:pPr>
            <a:r>
              <a:rPr lang="en-US" b="0" dirty="0"/>
              <a:t>Next, we should implement regular security training and awareness programs for all employees. Security is everyone’s responsibility, and ongoing training will help make sure everyone is up to date on best practices, phishing awareness, and how important it is to follow security policies. This will help reduce human error, which is often a weak point in security.</a:t>
            </a:r>
          </a:p>
          <a:p>
            <a:pPr marL="158750" indent="0">
              <a:buNone/>
            </a:pPr>
            <a:r>
              <a:rPr lang="en-US" b="0" dirty="0"/>
              <a:t>Another important recommendation is to conduct routine risk assessments. Our security policy should be a living document that we update regularly to keep pace with new threats, technologies, and any changes within the organization. This ensures we’re always on top of what could potentially put us at risk.</a:t>
            </a:r>
          </a:p>
          <a:p>
            <a:pPr marL="158750" indent="0">
              <a:buNone/>
            </a:pPr>
            <a:r>
              <a:rPr lang="en-US" b="0" dirty="0"/>
              <a:t>We should also enhance our monitoring and auditing capabilities. Investing in automated tools like intrusion detection systems and conducting regular security audits will help us catch vulnerabilities and breaches earlier. The more visibility we have into our systems, the faster we can respond to any issues that arise.</a:t>
            </a:r>
          </a:p>
          <a:p>
            <a:pPr marL="158750" indent="0">
              <a:buNone/>
            </a:pPr>
            <a:r>
              <a:rPr lang="en-US" b="0" dirty="0"/>
              <a:t>Finally, we need to promote proactive vulnerability management. Regularly scanning for vulnerabilities and staying on top of patch management is key to addressing any weaknesses before they can be exploited. Being proactive helps us avoid costly breaches and ensures our systems are always secure.</a:t>
            </a:r>
          </a:p>
          <a:p>
            <a:pPr marL="158750" indent="0">
              <a:buNone/>
            </a:pPr>
            <a:r>
              <a:rPr lang="en-US" b="0" dirty="0"/>
              <a:t>By focusing on these areas, we’ll create a more resilient and responsive security environment.</a:t>
            </a:r>
          </a:p>
          <a:p>
            <a:pPr marL="0" lvl="0" indent="0" algn="l" rtl="0">
              <a:lnSpc>
                <a:spcPct val="100000"/>
              </a:lnSpc>
              <a:spcBef>
                <a:spcPts val="0"/>
              </a:spcBef>
              <a:spcAft>
                <a:spcPts val="0"/>
              </a:spcAft>
              <a:buSzPts val="1100"/>
              <a:buNone/>
            </a:pPr>
            <a:endParaRPr b="0"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0" dirty="0"/>
              <a:t>Now, let’s wrap up with some key conclusions and suggested standards for strengthening our security approach:</a:t>
            </a:r>
          </a:p>
          <a:p>
            <a:pPr marL="158750" indent="0">
              <a:buNone/>
            </a:pPr>
            <a:r>
              <a:rPr lang="en-US" b="0" dirty="0"/>
              <a:t>First, we should adopt ISO 27001. This standard helps us establish a formal Information Security Management System, which is crucial for proactively addressing our security needs as they evolve. The benefit here is that it gives us a structured approach to managing risk and reducing vulnerabilities across the organization.</a:t>
            </a:r>
          </a:p>
          <a:p>
            <a:pPr marL="158750" indent="0">
              <a:buNone/>
            </a:pPr>
            <a:r>
              <a:rPr lang="en-US" b="0" dirty="0"/>
              <a:t>Next, we recommend integrating the NIST Cybersecurity Framework. This framework provides a five-step process - Identify, Protect, Detect, Respond, Recover - that helps us make better, risk-based decisions. By using this framework, we can improve our ability to prepare for and respond to potential threats, boosting our overall readiness and response capabilities.</a:t>
            </a:r>
          </a:p>
          <a:p>
            <a:pPr marL="158750" indent="0">
              <a:buNone/>
            </a:pPr>
            <a:r>
              <a:rPr lang="en-US" b="0" dirty="0"/>
              <a:t>Another best practice is to implement OWASP Best Practices. These are guidelines for secure software development, helping us avoid common vulnerabilities like injection flaws and cross-site scripting. By following these practices, we can better protect ourselves from widespread web-based attacks that are all too common today.</a:t>
            </a:r>
          </a:p>
          <a:p>
            <a:pPr marL="158750" indent="0">
              <a:buNone/>
            </a:pPr>
            <a:r>
              <a:rPr lang="en-US" b="0" dirty="0"/>
              <a:t>We should also consider Zero Trust Architecture, which is all about continuous verification for every access request. With Zero Trust, we’re not just assuming trust based on network location or previous access - we verify every request, every time, ensuring tighter security.</a:t>
            </a:r>
          </a:p>
          <a:p>
            <a:pPr marL="158750" indent="0">
              <a:buNone/>
            </a:pPr>
            <a:r>
              <a:rPr lang="en-US" b="0" dirty="0"/>
              <a:t>Lastly, we need to establish Cloud Security Standards. With so many services and data moving to the cloud, having clear guidelines for securing cloud-based services is essential. A real-world example of why this is so critical is the Equifax breach in 2017, which could have been prevented with the right Zero Trust and cloud security protocols in place.</a:t>
            </a:r>
            <a:br>
              <a:rPr lang="en-US" b="0" dirty="0"/>
            </a:br>
            <a:r>
              <a:rPr lang="en-US" dirty="0"/>
              <a:t>By implementing these standards, we can build a stronger, more proactive security framework that better protects the organization and its assets.</a:t>
            </a:r>
            <a:endParaRPr lang="en-US" b="0" dirty="0"/>
          </a:p>
          <a:p>
            <a:pPr marL="0" lvl="0" indent="0" algn="l" rtl="0">
              <a:lnSpc>
                <a:spcPct val="100000"/>
              </a:lnSpc>
              <a:spcBef>
                <a:spcPts val="0"/>
              </a:spcBef>
              <a:spcAft>
                <a:spcPts val="0"/>
              </a:spcAft>
              <a:buSzPts val="1100"/>
              <a:buNone/>
            </a:pPr>
            <a:endParaRPr b="0"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slide lists the resources referenced in creating this presentation. Thank you for your time and attention today. I hope the information shared has been valuable and will contribute to your understanding of the Green Pace Security Policy.</a:t>
            </a: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a:t>
            </a:r>
            <a:r>
              <a:rPr lang="en-US" b="0" dirty="0"/>
              <a:t>Green Pace Security Policy </a:t>
            </a:r>
            <a:r>
              <a:rPr lang="en-US" dirty="0"/>
              <a:t>was established to address increasing cybersecurity threats, ensure regulatory compliance, and promote consistency across development processes. It defines secure coding standards, data encryption policies, and the Triple-A framework (Authentication, Authorization, and Accounting) to mitigate risks and prevent vulnerabilities. This policy supports the </a:t>
            </a:r>
            <a:r>
              <a:rPr lang="en-US" b="0" dirty="0"/>
              <a:t>Defense-in-Depth</a:t>
            </a:r>
            <a:r>
              <a:rPr lang="en-US" dirty="0"/>
              <a:t> best practice by implementing layered security measures, including input validation, memory handling, error detection, and encryption for data at rest, in transit, and in use. Automated enforcement through tools like static code analyzers and CI/CD pipelines ensures compliance while enhancing system integrity and resilience. The accompanying graphic illustrates the layered approach of Defense-in-Depth, highlighting areas such as physical, cloud, network, and application security.</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dirty="0"/>
              <a:t>Next, we’ll take a look at the threat matrix that categorizes the coding standards within the Green Pace Security Policy. This matrix organizes threats based on their priority and likelihood. Low-priority threats, which have minimal impact, are typically addressed during regular maintenance. In contrast, high-priority threats demand immediate attention due to their significant risks. The matrix also distinguishes between likely threats, which have a high probability of occurring, and unlikely threats, which are less probable but still require consideration in our security planning.</a:t>
            </a: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0" dirty="0"/>
              <a:t>Let’s now focus on the 10 key principles for secure development within the Green Pace Security Policy, which serve as the foundation for our coding standards. Each principle is designed to promote security at every stage of development. Let’s go through them briefly:</a:t>
            </a:r>
          </a:p>
          <a:p>
            <a:pPr marL="158750" indent="0">
              <a:buNone/>
            </a:pPr>
            <a:endParaRPr lang="en-US" b="0" dirty="0"/>
          </a:p>
          <a:p>
            <a:pPr>
              <a:buFont typeface="+mj-lt"/>
              <a:buAutoNum type="arabicPeriod"/>
            </a:pPr>
            <a:r>
              <a:rPr lang="en-US" b="0" dirty="0"/>
              <a:t>Validate Input Data – Ensuring that all user inputs are properly sanitized prevents malicious data from entering the system.</a:t>
            </a:r>
          </a:p>
          <a:p>
            <a:pPr>
              <a:buFont typeface="+mj-lt"/>
              <a:buAutoNum type="arabicPeriod"/>
            </a:pPr>
            <a:r>
              <a:rPr lang="en-US" b="0" dirty="0"/>
              <a:t>Heed Compiler Warnings – Paying attention to compiler warnings helps identify potential vulnerabilities early.</a:t>
            </a:r>
          </a:p>
          <a:p>
            <a:pPr>
              <a:buFont typeface="+mj-lt"/>
              <a:buAutoNum type="arabicPeriod"/>
            </a:pPr>
            <a:r>
              <a:rPr lang="en-US" b="0" dirty="0"/>
              <a:t>Architect and Design for Security Policies – Security must be built into the system’s architecture and design from the very beginning.</a:t>
            </a:r>
          </a:p>
          <a:p>
            <a:pPr>
              <a:buFont typeface="+mj-lt"/>
              <a:buAutoNum type="arabicPeriod"/>
            </a:pPr>
            <a:r>
              <a:rPr lang="en-US" b="0" dirty="0"/>
              <a:t>Keep It Simple – Simplicity in coding reduces errors and makes security flaws easier to detect.</a:t>
            </a:r>
          </a:p>
          <a:p>
            <a:pPr>
              <a:buFont typeface="+mj-lt"/>
              <a:buAutoNum type="arabicPeriod"/>
            </a:pPr>
            <a:r>
              <a:rPr lang="en-US" b="0" dirty="0"/>
              <a:t>Default Deny – Denying access by default and granting permissions only when necessary minimizes exposure.</a:t>
            </a:r>
          </a:p>
          <a:p>
            <a:pPr>
              <a:buFont typeface="+mj-lt"/>
              <a:buAutoNum type="arabicPeriod"/>
            </a:pPr>
            <a:r>
              <a:rPr lang="en-US" b="0" dirty="0"/>
              <a:t>Adhere to the Principle of Least Privilege – Limiting user permissions reduces the risk of unauthorized access.</a:t>
            </a:r>
          </a:p>
          <a:p>
            <a:pPr>
              <a:buFont typeface="+mj-lt"/>
              <a:buAutoNum type="arabicPeriod"/>
            </a:pPr>
            <a:r>
              <a:rPr lang="en-US" b="0" dirty="0"/>
              <a:t>Sanitize Data Sent to Other Systems – Transmitting sanitized data prevents exploitation.</a:t>
            </a:r>
          </a:p>
          <a:p>
            <a:pPr>
              <a:buFont typeface="+mj-lt"/>
              <a:buAutoNum type="arabicPeriod"/>
            </a:pPr>
            <a:r>
              <a:rPr lang="en-US" b="0" dirty="0"/>
              <a:t>Practice Defense in Depth – Layered security measures ensure multiple safeguards if one layer fails.</a:t>
            </a:r>
          </a:p>
          <a:p>
            <a:pPr>
              <a:buFont typeface="+mj-lt"/>
              <a:buAutoNum type="arabicPeriod"/>
            </a:pPr>
            <a:r>
              <a:rPr lang="en-US" b="0" dirty="0"/>
              <a:t>Use Effective Quality Assurance Techniques – Regular testing, code reviews, and static analysis identify and address vulnerabilities early.</a:t>
            </a:r>
          </a:p>
          <a:p>
            <a:pPr>
              <a:buFont typeface="+mj-lt"/>
              <a:buAutoNum type="arabicPeriod"/>
            </a:pPr>
            <a:r>
              <a:rPr lang="en-US" b="0" dirty="0"/>
              <a:t>Adopt a Secure Coding Standard – Standardized security practices ensure consistency and mitigate common vulnerabilities.</a:t>
            </a:r>
          </a:p>
          <a:p>
            <a:pPr marL="158750" indent="0">
              <a:buFont typeface="+mj-lt"/>
              <a:buNone/>
            </a:pPr>
            <a:endParaRPr lang="en-US" b="0" dirty="0"/>
          </a:p>
          <a:p>
            <a:pPr marL="158750" indent="0">
              <a:buFont typeface="+mj-lt"/>
              <a:buNone/>
            </a:pPr>
            <a:r>
              <a:rPr lang="en-US" b="0" dirty="0"/>
              <a:t>These principles collectively ensure that security is integrated into our systems at every stage of development.</a:t>
            </a: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0" dirty="0"/>
              <a:t>Now, let’s examine the 10 coding standards outlined in the Green Pace Security Policy. These standards are prioritized based on the threat matrix, which evaluates each by severity, likelihood, and remediation cost.</a:t>
            </a:r>
          </a:p>
          <a:p>
            <a:pPr marL="158750" indent="0">
              <a:buNone/>
            </a:pPr>
            <a:r>
              <a:rPr lang="en-US" b="0" dirty="0"/>
              <a:t>At the highest priority, we address critical issues that pose severe risks, such as STD-004-CPP (memory allocation errors) and STD-001-JAV (SQL injection). These require immediate attention to prevent significant vulnerabilities.</a:t>
            </a:r>
          </a:p>
          <a:p>
            <a:pPr marL="158750" indent="0">
              <a:buNone/>
            </a:pPr>
            <a:r>
              <a:rPr lang="en-US" b="0" dirty="0"/>
              <a:t>Next, we focus on standards that protect sensitive information and prevent common vulnerabilities. Examples include STD-008-CPP (hard-coding sensitive information) and STD-002-CPP (uninitialized memory). While these risks are less frequent than critical issues, addressing them is key to maintaining secure practices.</a:t>
            </a:r>
          </a:p>
          <a:p>
            <a:pPr marL="158750" indent="0">
              <a:buNone/>
            </a:pPr>
            <a:r>
              <a:rPr lang="en-US" b="0" dirty="0"/>
              <a:t>Following that, we have standards that support resource management and stability, such as STD-007-CPP (random number generation) and STD-001-CPP (out-of-range enumeration). These ensure the system remains reliable and secure over time.</a:t>
            </a:r>
          </a:p>
          <a:p>
            <a:pPr marL="158750" indent="0">
              <a:buNone/>
            </a:pPr>
            <a:r>
              <a:rPr lang="en-US" b="0" dirty="0"/>
              <a:t>At a lower priority, we address standards related to error handling and system stability, like STD-003-CPP (string-to-number conversion errors), STD-009-CPP (file handling), and STD-006-CPP (exception handling). These standards play a vital role in maintaining the system's integrity and preventing security risks from errors.</a:t>
            </a:r>
          </a:p>
          <a:p>
            <a:pPr marL="158750" indent="0">
              <a:buNone/>
            </a:pPr>
            <a:r>
              <a:rPr lang="en-US" b="0" dirty="0"/>
              <a:t>Finally, STD-005-CPP (static assertion) ranks lowest, as it addresses compile-time concerns with minimal impact on runtime security, but still contributes to overall code quality.</a:t>
            </a:r>
          </a:p>
          <a:p>
            <a:pPr marL="158750" indent="0">
              <a:buNone/>
            </a:pPr>
            <a:r>
              <a:rPr lang="en-US" dirty="0"/>
              <a:t>By following this prioritized approach, the Green Pace Security Policy ensures we tackle the most pressing vulnerabilities first while maintaining a strong and stable security framework.</a:t>
            </a:r>
            <a:endParaRPr lang="en-US" b="0"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0" dirty="0"/>
              <a:t>On this slide, we summarize the three key encryption policies designed to protect sensitive data:</a:t>
            </a:r>
          </a:p>
          <a:p>
            <a:pPr marL="158750" indent="0">
              <a:buNone/>
            </a:pPr>
            <a:r>
              <a:rPr lang="en-US" b="0" dirty="0"/>
              <a:t>Encryption at Rest protects data stored on physical devices like hard drives, SSDs, and cloud storage. It ensures that data remains unreadable if unauthorized parties gain access to the storage, providing security against theft and breaches. This policy ensures compliance with data security regulations and safeguards sensitive information when it's not actively in use.</a:t>
            </a:r>
          </a:p>
          <a:p>
            <a:pPr marL="158750" indent="0">
              <a:buNone/>
            </a:pPr>
            <a:r>
              <a:rPr lang="en-US" b="0" dirty="0"/>
              <a:t>Encryption in Flight secures data as it moves across networks. By using protocols like HTTPS (SSL/TLS) and VPNs, it prevents interception or tampering during transmission, ensuring sensitive data such as login credentials and financial information remains protected from eavesdropping and man-in-the-middle attacks.</a:t>
            </a:r>
          </a:p>
          <a:p>
            <a:pPr marL="158750" indent="0">
              <a:buNone/>
            </a:pPr>
            <a:r>
              <a:rPr lang="en-US" b="0" dirty="0"/>
              <a:t>Encryption in Use protects data while it is being processed or actively used in applications, memory, or CPU operations. Techniques like homomorphic encryption and trusted execution environments ensure that data remains encrypted even during computations, mitigating risks from memory scraping or insider threats during active data use.</a:t>
            </a:r>
          </a:p>
          <a:p>
            <a:pPr marL="158750" indent="0">
              <a:buNone/>
            </a:pPr>
            <a:r>
              <a:rPr lang="en-US" b="0" dirty="0"/>
              <a:t>Together, these policies provide a comprehensive approach to ensuring that sensitive data is securely protected at all stages: when stored, during transmission, and while in use.</a:t>
            </a: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0" dirty="0"/>
              <a:t>Next, we’ll explore the Triple-A Policies - Authentication, Authorization, and Accounting - which are essential for securing access to systems and ensuring accountability:</a:t>
            </a:r>
          </a:p>
          <a:p>
            <a:pPr marL="158750" indent="0">
              <a:buNone/>
            </a:pPr>
            <a:r>
              <a:rPr lang="en-US" b="0" dirty="0"/>
              <a:t>Authentication verifies the identity of users, devices, or systems attempting to access a resource. By using methods like passwords, biometrics, security tokens, or multi-factor authentication, we ensure that only authorized parties can access sensitive data or services. This step is critical for preventing unauthorized access.</a:t>
            </a:r>
          </a:p>
          <a:p>
            <a:pPr marL="158750" indent="0">
              <a:buNone/>
            </a:pPr>
            <a:r>
              <a:rPr lang="en-US" b="0" dirty="0"/>
              <a:t>Authorization determines what authenticated users are allowed to do within the system. Once users are authenticated, their roles or permissions are checked to ensure they can only access the data or perform the actions necessary for their tasks. This policy minimizes the risk of privilege escalation or unauthorized actions by limiting access rights.</a:t>
            </a:r>
          </a:p>
          <a:p>
            <a:pPr marL="158750" indent="0">
              <a:buNone/>
            </a:pPr>
            <a:r>
              <a:rPr lang="en-US" b="0" dirty="0"/>
              <a:t>Accounting involves tracking user activity within the system. This includes logging and monitoring actions such as file access, changes made to databases, or the creation of new user accounts. Accounting helps ensure compliance with security policies, provides visibility into potential security breaches, and supports audits by creating a traceable record of user actions.</a:t>
            </a: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next four slides demonstrate the usage of unit tests which are essential to ensuring that a program is performing as expected. The first unit test verifies that using the resize function increases the collection. On the left is the code for the unit test and on the right is the result of the unit test.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8BE8F68E-B9B6-42DA-C29D-95DD71CA13C0}"/>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978D669D-5485-35B3-C928-60E446D50A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13575324-A965-0AB6-E2DE-15460D95CCA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next unit test verifies that using the resize function is also able to decrease the collection.</a:t>
            </a:r>
            <a:endParaRPr dirty="0"/>
          </a:p>
        </p:txBody>
      </p:sp>
    </p:spTree>
    <p:extLst>
      <p:ext uri="{BB962C8B-B14F-4D97-AF65-F5344CB8AC3E}">
        <p14:creationId xmlns:p14="http://schemas.microsoft.com/office/powerpoint/2010/main" val="3467249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3.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10.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3.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12.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6.m4a"/><Relationship Id="rId7" Type="http://schemas.openxmlformats.org/officeDocument/2006/relationships/image" Target="../media/image3.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hyperlink" Target="https://www.nist.gov/cyberframework" TargetMode="External"/><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www.microsoft.com/en-us/security/business/security-101/what-is-devsecops?msockid=3d5987821b546007263e92d21a0361b2" TargetMode="External"/><Relationship Id="rId13" Type="http://schemas.openxmlformats.org/officeDocument/2006/relationships/image" Target="../media/image4.png"/><Relationship Id="rId3" Type="http://schemas.openxmlformats.org/officeDocument/2006/relationships/audio" Target="../media/media17.m4a"/><Relationship Id="rId7" Type="http://schemas.openxmlformats.org/officeDocument/2006/relationships/hyperlink" Target="https://www.ibm.com/cloud/compliance/iso-27001" TargetMode="External"/><Relationship Id="rId12" Type="http://schemas.openxmlformats.org/officeDocument/2006/relationships/hyperlink" Target="https://phoenixnap.com/blog/encryption-in-use" TargetMode="External"/><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11" Type="http://schemas.openxmlformats.org/officeDocument/2006/relationships/hyperlink" Target="https://thelinuxcode.com/what-is-encryption-at-rest-a-beginners-guide/" TargetMode="External"/><Relationship Id="rId5" Type="http://schemas.openxmlformats.org/officeDocument/2006/relationships/notesSlide" Target="../notesSlides/notesSlide17.xml"/><Relationship Id="rId10" Type="http://schemas.openxmlformats.org/officeDocument/2006/relationships/hyperlink" Target="https://opscompass.com/are-you-encrypting-your-data-in-flight-if-not-you-should-be/" TargetMode="External"/><Relationship Id="rId4" Type="http://schemas.openxmlformats.org/officeDocument/2006/relationships/slideLayout" Target="../slideLayouts/slideLayout2.xml"/><Relationship Id="rId9" Type="http://schemas.openxmlformats.org/officeDocument/2006/relationships/hyperlink" Target="https://www.nist.gov/cyberframework"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541176" y="2553240"/>
            <a:ext cx="4861249" cy="98401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endParaRPr lang="en-US" sz="1850" dirty="0"/>
          </a:p>
          <a:p>
            <a:pPr marL="0" lvl="0" indent="0" algn="l" rtl="0">
              <a:lnSpc>
                <a:spcPct val="70000"/>
              </a:lnSpc>
              <a:spcBef>
                <a:spcPts val="0"/>
              </a:spcBef>
              <a:spcAft>
                <a:spcPts val="0"/>
              </a:spcAft>
              <a:buClr>
                <a:schemeClr val="lt1"/>
              </a:buClr>
              <a:buSzPts val="1850"/>
              <a:buNone/>
            </a:pPr>
            <a:endParaRPr lang="en-US" sz="1850" dirty="0"/>
          </a:p>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Jeremy Snow</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64250"/>
            <a:ext cx="2921424" cy="3786772"/>
          </a:xfrm>
          <a:prstGeom prst="rect">
            <a:avLst/>
          </a:prstGeom>
          <a:noFill/>
          <a:ln>
            <a:noFill/>
          </a:ln>
        </p:spPr>
      </p:pic>
      <p:pic>
        <p:nvPicPr>
          <p:cNvPr id="25" name="Audio 24">
            <a:hlinkClick r:id="" action="ppaction://media"/>
            <a:extLst>
              <a:ext uri="{FF2B5EF4-FFF2-40B4-BE49-F238E27FC236}">
                <a16:creationId xmlns:a16="http://schemas.microsoft.com/office/drawing/2014/main" id="{0C340CF3-E412-0A2B-2C89-B4890BE61FE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940"/>
    </mc:Choice>
    <mc:Fallback>
      <p:transition spd="slow" advTm="14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8F77C12B-6EC5-1C78-4C01-60B30FB2E37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6B4BDEE-DE97-9124-9DFE-AE54471BDD12}"/>
              </a:ext>
            </a:extLst>
          </p:cNvPr>
          <p:cNvPicPr>
            <a:picLocks noChangeAspect="1"/>
          </p:cNvPicPr>
          <p:nvPr/>
        </p:nvPicPr>
        <p:blipFill>
          <a:blip r:embed="rId6"/>
          <a:stretch>
            <a:fillRect/>
          </a:stretch>
        </p:blipFill>
        <p:spPr>
          <a:xfrm>
            <a:off x="5378008" y="3233709"/>
            <a:ext cx="6258798" cy="400106"/>
          </a:xfrm>
          <a:prstGeom prst="rect">
            <a:avLst/>
          </a:prstGeom>
        </p:spPr>
      </p:pic>
      <p:sp>
        <p:nvSpPr>
          <p:cNvPr id="195" name="Google Shape;195;g9504e29505_0_0">
            <a:extLst>
              <a:ext uri="{FF2B5EF4-FFF2-40B4-BE49-F238E27FC236}">
                <a16:creationId xmlns:a16="http://schemas.microsoft.com/office/drawing/2014/main" id="{3ECDFC68-ACE2-67F3-A50D-41912400645C}"/>
              </a:ext>
            </a:extLst>
          </p:cNvPr>
          <p:cNvSpPr txBox="1">
            <a:spLocks noGrp="1"/>
          </p:cNvSpPr>
          <p:nvPr>
            <p:ph type="title"/>
          </p:nvPr>
        </p:nvSpPr>
        <p:spPr>
          <a:xfrm>
            <a:off x="4527679" y="568430"/>
            <a:ext cx="3136641" cy="8218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a:extLst>
              <a:ext uri="{FF2B5EF4-FFF2-40B4-BE49-F238E27FC236}">
                <a16:creationId xmlns:a16="http://schemas.microsoft.com/office/drawing/2014/main" id="{C42CA1E3-5F6C-A644-2D85-855BBA07255D}"/>
              </a:ext>
            </a:extLst>
          </p:cNvPr>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6" name="Google Shape;195;g9504e29505_0_0">
            <a:extLst>
              <a:ext uri="{FF2B5EF4-FFF2-40B4-BE49-F238E27FC236}">
                <a16:creationId xmlns:a16="http://schemas.microsoft.com/office/drawing/2014/main" id="{777E816A-F4A7-C0B7-5619-81A87DFE36E5}"/>
              </a:ext>
            </a:extLst>
          </p:cNvPr>
          <p:cNvSpPr txBox="1">
            <a:spLocks/>
          </p:cNvSpPr>
          <p:nvPr/>
        </p:nvSpPr>
        <p:spPr>
          <a:xfrm>
            <a:off x="0" y="1392161"/>
            <a:ext cx="11970675" cy="8218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2800" dirty="0"/>
              <a:t>Test #3 – Verify Out of Bounds Index Throws Exception</a:t>
            </a:r>
          </a:p>
        </p:txBody>
      </p:sp>
      <p:pic>
        <p:nvPicPr>
          <p:cNvPr id="10" name="Picture 9" descr="A screenshot of a computer code&#10;&#10;Description automatically generated">
            <a:extLst>
              <a:ext uri="{FF2B5EF4-FFF2-40B4-BE49-F238E27FC236}">
                <a16:creationId xmlns:a16="http://schemas.microsoft.com/office/drawing/2014/main" id="{22A101AE-BDED-8A29-D928-27D36DD48F49}"/>
              </a:ext>
            </a:extLst>
          </p:cNvPr>
          <p:cNvPicPr>
            <a:picLocks noChangeAspect="1"/>
          </p:cNvPicPr>
          <p:nvPr/>
        </p:nvPicPr>
        <p:blipFill>
          <a:blip r:embed="rId8"/>
          <a:stretch>
            <a:fillRect/>
          </a:stretch>
        </p:blipFill>
        <p:spPr>
          <a:xfrm>
            <a:off x="400896" y="2383971"/>
            <a:ext cx="4832566" cy="2090057"/>
          </a:xfrm>
          <a:prstGeom prst="rect">
            <a:avLst/>
          </a:prstGeom>
        </p:spPr>
      </p:pic>
      <p:pic>
        <p:nvPicPr>
          <p:cNvPr id="11" name="Audio 10">
            <a:hlinkClick r:id="" action="ppaction://media"/>
            <a:extLst>
              <a:ext uri="{FF2B5EF4-FFF2-40B4-BE49-F238E27FC236}">
                <a16:creationId xmlns:a16="http://schemas.microsoft.com/office/drawing/2014/main" id="{5F3B442B-F101-BFE3-9767-7618236C175C}"/>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196571008"/>
      </p:ext>
    </p:extLst>
  </p:cSld>
  <p:clrMapOvr>
    <a:masterClrMapping/>
  </p:clrMapOvr>
  <mc:AlternateContent xmlns:mc="http://schemas.openxmlformats.org/markup-compatibility/2006">
    <mc:Choice xmlns:p14="http://schemas.microsoft.com/office/powerpoint/2010/main" Requires="p14">
      <p:transition spd="slow" p14:dur="2000" advTm="9049"/>
    </mc:Choice>
    <mc:Fallback>
      <p:transition spd="slow" advTm="9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96A773B0-451B-4C27-3054-574B07EA0A3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F8850F7-1C65-BFEC-F599-3E466E517176}"/>
              </a:ext>
            </a:extLst>
          </p:cNvPr>
          <p:cNvPicPr>
            <a:picLocks noChangeAspect="1"/>
          </p:cNvPicPr>
          <p:nvPr/>
        </p:nvPicPr>
        <p:blipFill>
          <a:blip r:embed="rId6"/>
          <a:stretch>
            <a:fillRect/>
          </a:stretch>
        </p:blipFill>
        <p:spPr>
          <a:xfrm>
            <a:off x="5378008" y="3233709"/>
            <a:ext cx="5601482" cy="400106"/>
          </a:xfrm>
          <a:prstGeom prst="rect">
            <a:avLst/>
          </a:prstGeom>
        </p:spPr>
      </p:pic>
      <p:sp>
        <p:nvSpPr>
          <p:cNvPr id="195" name="Google Shape;195;g9504e29505_0_0">
            <a:extLst>
              <a:ext uri="{FF2B5EF4-FFF2-40B4-BE49-F238E27FC236}">
                <a16:creationId xmlns:a16="http://schemas.microsoft.com/office/drawing/2014/main" id="{E0FEF879-A267-48C2-EFCB-DA750B63D11D}"/>
              </a:ext>
            </a:extLst>
          </p:cNvPr>
          <p:cNvSpPr txBox="1">
            <a:spLocks noGrp="1"/>
          </p:cNvSpPr>
          <p:nvPr>
            <p:ph type="title"/>
          </p:nvPr>
        </p:nvSpPr>
        <p:spPr>
          <a:xfrm>
            <a:off x="4527679" y="568430"/>
            <a:ext cx="3136641" cy="8218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a:extLst>
              <a:ext uri="{FF2B5EF4-FFF2-40B4-BE49-F238E27FC236}">
                <a16:creationId xmlns:a16="http://schemas.microsoft.com/office/drawing/2014/main" id="{B808F001-382B-6621-3B6B-0CFEC9861AD1}"/>
              </a:ext>
            </a:extLst>
          </p:cNvPr>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6" name="Google Shape;195;g9504e29505_0_0">
            <a:extLst>
              <a:ext uri="{FF2B5EF4-FFF2-40B4-BE49-F238E27FC236}">
                <a16:creationId xmlns:a16="http://schemas.microsoft.com/office/drawing/2014/main" id="{B5172F34-B157-5186-5CAB-79F16325EC4F}"/>
              </a:ext>
            </a:extLst>
          </p:cNvPr>
          <p:cNvSpPr txBox="1">
            <a:spLocks/>
          </p:cNvSpPr>
          <p:nvPr/>
        </p:nvSpPr>
        <p:spPr>
          <a:xfrm>
            <a:off x="0" y="1392161"/>
            <a:ext cx="11970675" cy="8218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2800" dirty="0"/>
              <a:t>Test #4 – Verify Push Back Adds Correct Value</a:t>
            </a:r>
          </a:p>
        </p:txBody>
      </p:sp>
      <p:pic>
        <p:nvPicPr>
          <p:cNvPr id="4" name="Picture 3" descr="A computer code with text&#10;&#10;Description automatically generated with medium confidence">
            <a:extLst>
              <a:ext uri="{FF2B5EF4-FFF2-40B4-BE49-F238E27FC236}">
                <a16:creationId xmlns:a16="http://schemas.microsoft.com/office/drawing/2014/main" id="{ACC88420-4128-AE01-2B3C-11F7DCD6200E}"/>
              </a:ext>
            </a:extLst>
          </p:cNvPr>
          <p:cNvPicPr>
            <a:picLocks noChangeAspect="1"/>
          </p:cNvPicPr>
          <p:nvPr/>
        </p:nvPicPr>
        <p:blipFill>
          <a:blip r:embed="rId8"/>
          <a:stretch>
            <a:fillRect/>
          </a:stretch>
        </p:blipFill>
        <p:spPr>
          <a:xfrm>
            <a:off x="400896" y="2764838"/>
            <a:ext cx="4832566" cy="1328323"/>
          </a:xfrm>
          <a:prstGeom prst="rect">
            <a:avLst/>
          </a:prstGeom>
        </p:spPr>
      </p:pic>
      <p:pic>
        <p:nvPicPr>
          <p:cNvPr id="11" name="Audio 10">
            <a:hlinkClick r:id="" action="ppaction://media"/>
            <a:extLst>
              <a:ext uri="{FF2B5EF4-FFF2-40B4-BE49-F238E27FC236}">
                <a16:creationId xmlns:a16="http://schemas.microsoft.com/office/drawing/2014/main" id="{9191D149-4DDA-1EF0-4EB3-9FB5E6CFC1D1}"/>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868080138"/>
      </p:ext>
    </p:extLst>
  </p:cSld>
  <p:clrMapOvr>
    <a:masterClrMapping/>
  </p:clrMapOvr>
  <mc:AlternateContent xmlns:mc="http://schemas.openxmlformats.org/markup-compatibility/2006">
    <mc:Choice xmlns:p14="http://schemas.microsoft.com/office/powerpoint/2010/main" Requires="p14">
      <p:transition spd="slow" p14:dur="2000" advTm="15092"/>
    </mc:Choice>
    <mc:Fallback>
      <p:transition spd="slow" advTm="15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724538" y="766617"/>
            <a:ext cx="6742923" cy="111816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49" y="2255465"/>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09E92DC8-918D-0608-179A-485E247A512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091"/>
    </mc:Choice>
    <mc:Fallback>
      <p:transition spd="slow" advTm="7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5122506" y="578834"/>
            <a:ext cx="1946988" cy="588566"/>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0" y="1371600"/>
            <a:ext cx="11374016" cy="5486400"/>
          </a:xfrm>
          <a:prstGeom prst="rect">
            <a:avLst/>
          </a:prstGeom>
          <a:noFill/>
          <a:ln>
            <a:noFill/>
          </a:ln>
        </p:spPr>
        <p:txBody>
          <a:bodyPr spcFirstLastPara="1" wrap="square" lIns="91425" tIns="45700" rIns="91425" bIns="45700" anchor="t" anchorCtr="0">
            <a:normAutofit lnSpcReduction="10000"/>
          </a:bodyPr>
          <a:lstStyle/>
          <a:p>
            <a:pPr marL="114300" indent="0">
              <a:buNone/>
            </a:pPr>
            <a:r>
              <a:rPr lang="en-US" sz="1800" dirty="0"/>
              <a:t>The </a:t>
            </a:r>
            <a:r>
              <a:rPr lang="en-US" sz="1800" dirty="0" err="1"/>
              <a:t>DevSecOps</a:t>
            </a:r>
            <a:r>
              <a:rPr lang="en-US" sz="1800" dirty="0"/>
              <a:t> pipeline integrates security into every stage of the software development lifecycle, ensuring a seamless collaboration between development, security, and operations teams (Microsoft, n.d.). In the pre-production phase, the "Assess and Plan" stage focuses on identifying potential threats, regulatory requirements, and prioritizing security tasks using tools like threat modeling and change impact analysis. During the "Design" phase, secure design principles, such as OWASP best practices and test-driven design, are applied with the help of static code analysis tools to validate security requirements early. In the "Build" phase, security tools like dependency checkers and secure open-source usage scanners ensure secure code integration, and compilers may be utilized to flag issues like buffer overflows or other vulnerabilities. The "Verify and Test" stage employs vulnerability scanning, functional testing, and compliance testing tools to identify and mitigate issues before deployment.</a:t>
            </a:r>
          </a:p>
          <a:p>
            <a:pPr marL="114300" indent="0">
              <a:buNone/>
            </a:pPr>
            <a:r>
              <a:rPr lang="en-US" sz="1800" dirty="0"/>
              <a:t>In the production phase, security automation continues through various stages. During "Transition and Health Check," tools for configuration validation, deployment testing, and penetration testing are implemented to ensure secure environments. The "Monitor and Detect" stage relies on automation tools like SIEM (Security Information and Event Management), intrusion detection systems, and event alerting to monitor live environments. The "Respond" phase uses automation to block attacks, roll back changes, and ensure systems recover from disruptions efficiently. Finally, in the "Maintain and Stabilize" phase, tools assess systems against the established security baseline and automate processes to restore stability post-incident. Security automation is an ongoing and essential component of the </a:t>
            </a:r>
            <a:r>
              <a:rPr lang="en-US" sz="1800" dirty="0" err="1"/>
              <a:t>DevSecOps</a:t>
            </a:r>
            <a:r>
              <a:rPr lang="en-US" sz="1800" dirty="0"/>
              <a:t> pipeline, ensuring strong defenses are maintained at every stage of the software development and deployment lifecycle.</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8" name="Audio 27">
            <a:hlinkClick r:id="" action="ppaction://media"/>
            <a:extLst>
              <a:ext uri="{FF2B5EF4-FFF2-40B4-BE49-F238E27FC236}">
                <a16:creationId xmlns:a16="http://schemas.microsoft.com/office/drawing/2014/main" id="{F5EFE9BD-A6EA-3D61-D6B4-7BA5DB1CA53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4622"/>
    </mc:Choice>
    <mc:Fallback>
      <p:transition spd="slow" advTm="124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3576320" y="825333"/>
            <a:ext cx="5039360" cy="87138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0" y="1584960"/>
            <a:ext cx="11308080" cy="5273040"/>
          </a:xfrm>
          <a:prstGeom prst="rect">
            <a:avLst/>
          </a:prstGeom>
          <a:noFill/>
          <a:ln>
            <a:noFill/>
          </a:ln>
        </p:spPr>
        <p:txBody>
          <a:bodyPr spcFirstLastPara="1" wrap="square" lIns="91425" tIns="45700" rIns="91425" bIns="45700" anchor="t" anchorCtr="0">
            <a:normAutofit lnSpcReduction="10000"/>
          </a:bodyPr>
          <a:lstStyle/>
          <a:p>
            <a:r>
              <a:rPr lang="en-US" dirty="0"/>
              <a:t>Acting immediately on security issues addresses vulnerabilities proactively, reducing the risk of breaches and enhancing system integrity. However, immediate action can also lead to rushed decisions, potentially causing resource strain or incomplete fixes. Waiting to address issues allows for careful planning and allocation of resources but increases exposure to potential attacks, potentially leading to significant losses or compromised data.</a:t>
            </a:r>
          </a:p>
          <a:p>
            <a:r>
              <a:rPr lang="en-US" dirty="0"/>
              <a:t>Without proper planning, the strategy might lack comprehensive threat assessments or fail to prioritize high-risk vulnerabilities, leaving critical areas exposed. Additionally, insufficient monitoring or reliance on outdated tools can undermine the strategy’s effectiveness. Risks of using such a strategy include delayed detection of threats, ineffective remediation, or over-reliance on specific tools, which might not adapt to evolving attack vectors.</a:t>
            </a:r>
          </a:p>
          <a:p>
            <a:r>
              <a:rPr lang="en-US" dirty="0"/>
              <a:t>To strengthen the approach, it is crucial to prioritize vulnerabilities based on severity and likelihood, implement continuous monitoring, and invest in up-to-date tools and training. Establishing a clear remediation timeline, conducting regular assessments, and fostering collaboration across teams will ensure a balanced, proactive, and resilient security strategy.</a:t>
            </a:r>
          </a:p>
          <a:p>
            <a:pPr marL="0" lvl="0" indent="0" algn="l" rtl="0">
              <a:lnSpc>
                <a:spcPct val="90000"/>
              </a:lnSpc>
              <a:spcBef>
                <a:spcPts val="0"/>
              </a:spcBef>
              <a:spcAft>
                <a:spcPts val="0"/>
              </a:spcAft>
              <a:buClr>
                <a:schemeClr val="lt1"/>
              </a:buClr>
              <a:buSzPts val="2000"/>
              <a:buNone/>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7" name="Audio 26">
            <a:hlinkClick r:id="" action="ppaction://media"/>
            <a:extLst>
              <a:ext uri="{FF2B5EF4-FFF2-40B4-BE49-F238E27FC236}">
                <a16:creationId xmlns:a16="http://schemas.microsoft.com/office/drawing/2014/main" id="{DC26A9A4-E336-2066-7A9C-244F76A4FF6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8715"/>
    </mc:Choice>
    <mc:Fallback>
      <p:transition spd="slow" advTm="78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3362960" y="870062"/>
            <a:ext cx="5466080" cy="90186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345440" y="1930400"/>
            <a:ext cx="11084074" cy="4490720"/>
          </a:xfrm>
          <a:prstGeom prst="rect">
            <a:avLst/>
          </a:prstGeom>
          <a:noFill/>
          <a:ln>
            <a:noFill/>
          </a:ln>
        </p:spPr>
        <p:txBody>
          <a:bodyPr spcFirstLastPara="1" wrap="square" lIns="91425" tIns="45700" rIns="91425" bIns="45700" anchor="t" anchorCtr="0">
            <a:normAutofit/>
          </a:bodyPr>
          <a:lstStyle/>
          <a:p>
            <a:pPr marL="1257300" lvl="2" rtl="0">
              <a:lnSpc>
                <a:spcPct val="90000"/>
              </a:lnSpc>
              <a:spcBef>
                <a:spcPts val="0"/>
              </a:spcBef>
              <a:spcAft>
                <a:spcPts val="0"/>
              </a:spcAft>
              <a:buClr>
                <a:schemeClr val="lt1"/>
              </a:buClr>
              <a:buSzPts val="1800"/>
              <a:buFont typeface="+mj-lt"/>
              <a:buAutoNum type="arabicPeriod"/>
            </a:pPr>
            <a:r>
              <a:rPr lang="en-US" b="1" dirty="0"/>
              <a:t>Establish Detailed Incident Response Procedures</a:t>
            </a:r>
            <a:r>
              <a:rPr lang="en-US" dirty="0"/>
              <a:t>: Develop and document clear, actionable steps for identifying, containing, mitigating, and recovering from security incidents to minimize impact and response times.</a:t>
            </a:r>
          </a:p>
          <a:p>
            <a:pPr marL="1257300" lvl="2" rtl="0">
              <a:lnSpc>
                <a:spcPct val="90000"/>
              </a:lnSpc>
              <a:spcBef>
                <a:spcPts val="0"/>
              </a:spcBef>
              <a:spcAft>
                <a:spcPts val="0"/>
              </a:spcAft>
              <a:buClr>
                <a:schemeClr val="lt1"/>
              </a:buClr>
              <a:buSzPts val="1800"/>
              <a:buFont typeface="+mj-lt"/>
              <a:buAutoNum type="arabicPeriod"/>
            </a:pPr>
            <a:endParaRPr lang="en-US" dirty="0"/>
          </a:p>
          <a:p>
            <a:pPr marL="1257300" lvl="2" rtl="0">
              <a:lnSpc>
                <a:spcPct val="90000"/>
              </a:lnSpc>
              <a:spcBef>
                <a:spcPts val="0"/>
              </a:spcBef>
              <a:spcAft>
                <a:spcPts val="0"/>
              </a:spcAft>
              <a:buClr>
                <a:schemeClr val="lt1"/>
              </a:buClr>
              <a:buSzPts val="1800"/>
              <a:buFont typeface="+mj-lt"/>
              <a:buAutoNum type="arabicPeriod"/>
            </a:pPr>
            <a:r>
              <a:rPr lang="en-US" b="1" dirty="0"/>
              <a:t>Implement Regular Security Training and Awareness Programs</a:t>
            </a:r>
            <a:r>
              <a:rPr lang="en-US" dirty="0"/>
              <a:t>: Provide ongoing education to employees on security best practices, phishing awareness, and the importance of adhering to the security policy to reduce human error.</a:t>
            </a:r>
          </a:p>
          <a:p>
            <a:pPr marL="1257300" lvl="2" rtl="0">
              <a:lnSpc>
                <a:spcPct val="90000"/>
              </a:lnSpc>
              <a:spcBef>
                <a:spcPts val="0"/>
              </a:spcBef>
              <a:spcAft>
                <a:spcPts val="0"/>
              </a:spcAft>
              <a:buClr>
                <a:schemeClr val="lt1"/>
              </a:buClr>
              <a:buSzPts val="1800"/>
              <a:buFont typeface="+mj-lt"/>
              <a:buAutoNum type="arabicPeriod"/>
            </a:pPr>
            <a:endParaRPr lang="en-US" dirty="0"/>
          </a:p>
          <a:p>
            <a:pPr marL="1257300" lvl="2" rtl="0">
              <a:lnSpc>
                <a:spcPct val="90000"/>
              </a:lnSpc>
              <a:spcBef>
                <a:spcPts val="0"/>
              </a:spcBef>
              <a:spcAft>
                <a:spcPts val="0"/>
              </a:spcAft>
              <a:buClr>
                <a:schemeClr val="lt1"/>
              </a:buClr>
              <a:buSzPts val="1800"/>
              <a:buFont typeface="+mj-lt"/>
              <a:buAutoNum type="arabicPeriod"/>
            </a:pPr>
            <a:r>
              <a:rPr lang="en-US" b="1" dirty="0"/>
              <a:t>Conduct Routine Risk Assessments</a:t>
            </a:r>
            <a:r>
              <a:rPr lang="en-US" dirty="0"/>
              <a:t>: Regularly update the security policy to address emerging threats, new technologies, and changes in the organizational landscape.</a:t>
            </a:r>
          </a:p>
          <a:p>
            <a:pPr marL="1257300" lvl="2" rtl="0">
              <a:lnSpc>
                <a:spcPct val="90000"/>
              </a:lnSpc>
              <a:spcBef>
                <a:spcPts val="0"/>
              </a:spcBef>
              <a:spcAft>
                <a:spcPts val="0"/>
              </a:spcAft>
              <a:buClr>
                <a:schemeClr val="lt1"/>
              </a:buClr>
              <a:buSzPts val="1800"/>
              <a:buFont typeface="+mj-lt"/>
              <a:buAutoNum type="arabicPeriod"/>
            </a:pPr>
            <a:endParaRPr lang="en-US" dirty="0"/>
          </a:p>
          <a:p>
            <a:pPr marL="1257300" lvl="2" rtl="0">
              <a:lnSpc>
                <a:spcPct val="90000"/>
              </a:lnSpc>
              <a:spcBef>
                <a:spcPts val="0"/>
              </a:spcBef>
              <a:spcAft>
                <a:spcPts val="0"/>
              </a:spcAft>
              <a:buClr>
                <a:schemeClr val="lt1"/>
              </a:buClr>
              <a:buSzPts val="1800"/>
              <a:buFont typeface="+mj-lt"/>
              <a:buAutoNum type="arabicPeriod"/>
            </a:pPr>
            <a:r>
              <a:rPr lang="en-US" b="1" dirty="0"/>
              <a:t>Enhance Monitoring and Auditing Capabilities</a:t>
            </a:r>
            <a:r>
              <a:rPr lang="en-US" dirty="0"/>
              <a:t>: Invest in automated monitoring tools, intrusion detection systems, and regular security audits to improve visibility into potential vulnerabilities and breaches.</a:t>
            </a:r>
          </a:p>
          <a:p>
            <a:pPr marL="1257300" lvl="2" rtl="0">
              <a:lnSpc>
                <a:spcPct val="90000"/>
              </a:lnSpc>
              <a:spcBef>
                <a:spcPts val="0"/>
              </a:spcBef>
              <a:spcAft>
                <a:spcPts val="0"/>
              </a:spcAft>
              <a:buClr>
                <a:schemeClr val="lt1"/>
              </a:buClr>
              <a:buSzPts val="1800"/>
              <a:buFont typeface="+mj-lt"/>
              <a:buAutoNum type="arabicPeriod"/>
            </a:pPr>
            <a:endParaRPr lang="en-US" dirty="0"/>
          </a:p>
          <a:p>
            <a:pPr marL="1257300" lvl="2" rtl="0">
              <a:lnSpc>
                <a:spcPct val="90000"/>
              </a:lnSpc>
              <a:spcBef>
                <a:spcPts val="0"/>
              </a:spcBef>
              <a:spcAft>
                <a:spcPts val="0"/>
              </a:spcAft>
              <a:buClr>
                <a:schemeClr val="lt1"/>
              </a:buClr>
              <a:buSzPts val="1800"/>
              <a:buFont typeface="+mj-lt"/>
              <a:buAutoNum type="arabicPeriod"/>
            </a:pPr>
            <a:r>
              <a:rPr lang="en-US" b="1" dirty="0"/>
              <a:t>Promote Proactive Vulnerability Management</a:t>
            </a:r>
            <a:r>
              <a:rPr lang="en-US" dirty="0"/>
              <a:t>: Incorporate regular vulnerability scans and timely patch management to address known weaknesses promptly.</a:t>
            </a:r>
            <a:endParaRPr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 name="Audio 13">
            <a:hlinkClick r:id="" action="ppaction://media"/>
            <a:extLst>
              <a:ext uri="{FF2B5EF4-FFF2-40B4-BE49-F238E27FC236}">
                <a16:creationId xmlns:a16="http://schemas.microsoft.com/office/drawing/2014/main" id="{268C5631-33B5-EB19-9B2E-457BE96ECB8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9723"/>
    </mc:Choice>
    <mc:Fallback>
      <p:transition spd="slow" advTm="99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4130040" y="639315"/>
            <a:ext cx="3931920" cy="729147"/>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1"/>
              </a:buClr>
              <a:buSzPts val="4000"/>
              <a:buFont typeface="Century Gothic"/>
              <a:buNone/>
            </a:pPr>
            <a:r>
              <a:rPr lang="en-US" dirty="0"/>
              <a:t>CONCLUSIONS</a:t>
            </a:r>
            <a:br>
              <a:rPr lang="en-US" dirty="0"/>
            </a:br>
            <a:br>
              <a:rPr lang="en-US" sz="2400" dirty="0"/>
            </a:br>
            <a:r>
              <a:rPr lang="en-US" sz="2400" dirty="0"/>
              <a:t>Suggested Standards:</a:t>
            </a:r>
            <a:endParaRPr dirty="0"/>
          </a:p>
        </p:txBody>
      </p:sp>
      <p:sp>
        <p:nvSpPr>
          <p:cNvPr id="231" name="Google Shape;231;p13"/>
          <p:cNvSpPr txBox="1">
            <a:spLocks noGrp="1"/>
          </p:cNvSpPr>
          <p:nvPr>
            <p:ph type="body" idx="1"/>
          </p:nvPr>
        </p:nvSpPr>
        <p:spPr>
          <a:xfrm>
            <a:off x="0" y="1666240"/>
            <a:ext cx="11084074" cy="5191760"/>
          </a:xfrm>
          <a:prstGeom prst="rect">
            <a:avLst/>
          </a:prstGeom>
          <a:noFill/>
          <a:ln>
            <a:noFill/>
          </a:ln>
        </p:spPr>
        <p:txBody>
          <a:bodyPr spcFirstLastPara="1" wrap="square" lIns="91425" tIns="45700" rIns="91425" bIns="45700" anchor="t" anchorCtr="0">
            <a:normAutofit fontScale="92500" lnSpcReduction="10000"/>
          </a:bodyPr>
          <a:lstStyle/>
          <a:p>
            <a:pPr marL="228600" lvl="0" indent="-88900" algn="l" rtl="0">
              <a:lnSpc>
                <a:spcPct val="90000"/>
              </a:lnSpc>
              <a:spcBef>
                <a:spcPts val="1000"/>
              </a:spcBef>
              <a:spcAft>
                <a:spcPts val="0"/>
              </a:spcAft>
              <a:buClr>
                <a:schemeClr val="lt1"/>
              </a:buClr>
              <a:buSzPts val="2200"/>
              <a:buNone/>
            </a:pPr>
            <a:r>
              <a:rPr lang="en-US" b="1" dirty="0"/>
              <a:t>Adopt ISO 27001</a:t>
            </a:r>
            <a:r>
              <a:rPr lang="en-US" dirty="0"/>
              <a:t>: Establish a formal Information Security Management System (ISMS) to proactively address evolving security needs.</a:t>
            </a:r>
            <a:br>
              <a:rPr lang="en-US" dirty="0"/>
            </a:br>
            <a:r>
              <a:rPr lang="en-US" i="1" dirty="0"/>
              <a:t>Benefit:</a:t>
            </a:r>
            <a:r>
              <a:rPr lang="en-US" dirty="0"/>
              <a:t> Comprehensive risk management reduces vulnerabilities. </a:t>
            </a:r>
          </a:p>
          <a:p>
            <a:pPr marL="228600" indent="-88900">
              <a:buSzPts val="2200"/>
              <a:buNone/>
            </a:pPr>
            <a:r>
              <a:rPr lang="en-US" b="1" dirty="0"/>
              <a:t>Integrate NIST Cybersecurity Framework </a:t>
            </a:r>
            <a:r>
              <a:rPr lang="en-US" dirty="0"/>
              <a:t>(</a:t>
            </a:r>
            <a:r>
              <a:rPr lang="en-US" dirty="0">
                <a:hlinkClick r:id="rId6"/>
              </a:rPr>
              <a:t>CSF</a:t>
            </a:r>
            <a:r>
              <a:rPr lang="en-US" dirty="0"/>
              <a:t>): Enhance risk-based decision-making through a structured five-step process (Identify, Protect, Detect, Respond, Recover).</a:t>
            </a:r>
            <a:br>
              <a:rPr lang="en-US" dirty="0"/>
            </a:br>
            <a:r>
              <a:rPr lang="en-US" i="1" dirty="0"/>
              <a:t>Benefit:</a:t>
            </a:r>
            <a:r>
              <a:rPr lang="en-US" dirty="0"/>
              <a:t> Improves organizational readiness and response capabilities. </a:t>
            </a:r>
          </a:p>
          <a:p>
            <a:pPr marL="228600" lvl="0" indent="-88900" algn="l" rtl="0">
              <a:lnSpc>
                <a:spcPct val="90000"/>
              </a:lnSpc>
              <a:spcBef>
                <a:spcPts val="1000"/>
              </a:spcBef>
              <a:spcAft>
                <a:spcPts val="0"/>
              </a:spcAft>
              <a:buClr>
                <a:schemeClr val="lt1"/>
              </a:buClr>
              <a:buSzPts val="2200"/>
              <a:buNone/>
            </a:pPr>
            <a:endParaRPr lang="en-US" dirty="0"/>
          </a:p>
          <a:p>
            <a:pPr marL="228600" lvl="0" indent="-88900" algn="l" rtl="0">
              <a:lnSpc>
                <a:spcPct val="90000"/>
              </a:lnSpc>
              <a:spcBef>
                <a:spcPts val="1000"/>
              </a:spcBef>
              <a:spcAft>
                <a:spcPts val="0"/>
              </a:spcAft>
              <a:buClr>
                <a:schemeClr val="lt1"/>
              </a:buClr>
              <a:buSzPts val="2200"/>
              <a:buNone/>
            </a:pPr>
            <a:r>
              <a:rPr lang="en-US" b="1" dirty="0"/>
              <a:t>Implement OWASP Best Practices</a:t>
            </a:r>
            <a:r>
              <a:rPr lang="en-US" dirty="0"/>
              <a:t>: Standardize secure software development to prevent vulnerabilities such as injection flaws or cross-site scripting (XSS).</a:t>
            </a:r>
            <a:br>
              <a:rPr lang="en-US" dirty="0"/>
            </a:br>
            <a:r>
              <a:rPr lang="en-US" i="1" dirty="0"/>
              <a:t>Benefit:</a:t>
            </a:r>
            <a:r>
              <a:rPr lang="en-US" dirty="0"/>
              <a:t> Protects against widespread web-based attacks.</a:t>
            </a:r>
          </a:p>
          <a:p>
            <a:pPr marL="228600" lvl="0" indent="-88900" algn="l" rtl="0">
              <a:lnSpc>
                <a:spcPct val="90000"/>
              </a:lnSpc>
              <a:spcBef>
                <a:spcPts val="1000"/>
              </a:spcBef>
              <a:spcAft>
                <a:spcPts val="0"/>
              </a:spcAft>
              <a:buClr>
                <a:schemeClr val="lt1"/>
              </a:buClr>
              <a:buSzPts val="2200"/>
              <a:buNone/>
            </a:pPr>
            <a:endParaRPr lang="en-US" dirty="0"/>
          </a:p>
          <a:p>
            <a:pPr marL="228600" lvl="0" indent="-88900" algn="l" rtl="0">
              <a:lnSpc>
                <a:spcPct val="90000"/>
              </a:lnSpc>
              <a:spcBef>
                <a:spcPts val="1000"/>
              </a:spcBef>
              <a:spcAft>
                <a:spcPts val="0"/>
              </a:spcAft>
              <a:buClr>
                <a:schemeClr val="lt1"/>
              </a:buClr>
              <a:buSzPts val="2200"/>
              <a:buNone/>
            </a:pPr>
            <a:r>
              <a:rPr lang="en-US" b="1" dirty="0"/>
              <a:t>Zero Trust Architecture</a:t>
            </a:r>
            <a:r>
              <a:rPr lang="en-US" dirty="0"/>
              <a:t>: Transition to a model of continuous verification for all access requests.</a:t>
            </a:r>
          </a:p>
          <a:p>
            <a:pPr marL="228600" lvl="0" indent="-88900" algn="l" rtl="0">
              <a:lnSpc>
                <a:spcPct val="90000"/>
              </a:lnSpc>
              <a:spcBef>
                <a:spcPts val="1000"/>
              </a:spcBef>
              <a:spcAft>
                <a:spcPts val="0"/>
              </a:spcAft>
              <a:buClr>
                <a:schemeClr val="lt1"/>
              </a:buClr>
              <a:buSzPts val="2200"/>
              <a:buNone/>
            </a:pPr>
            <a:r>
              <a:rPr lang="en-US" b="1" dirty="0"/>
              <a:t>Cloud Security Standards</a:t>
            </a:r>
            <a:r>
              <a:rPr lang="en-US" dirty="0"/>
              <a:t>: Establish clear guidelines for securing cloud services.</a:t>
            </a:r>
            <a:br>
              <a:rPr lang="en-US" dirty="0"/>
            </a:br>
            <a:r>
              <a:rPr lang="en-US" i="1" dirty="0"/>
              <a:t>Real-world Example:</a:t>
            </a:r>
            <a:r>
              <a:rPr lang="en-US" dirty="0"/>
              <a:t> The Equifax breach in 2017 could have been mitigated with Zero Trust and cloud security protocols.</a:t>
            </a:r>
            <a:endParaRPr dirty="0"/>
          </a:p>
        </p:txBody>
      </p:sp>
      <p:pic>
        <p:nvPicPr>
          <p:cNvPr id="232" name="Google Shape;232;p1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8" name="Audio 17">
            <a:hlinkClick r:id="" action="ppaction://media"/>
            <a:extLst>
              <a:ext uri="{FF2B5EF4-FFF2-40B4-BE49-F238E27FC236}">
                <a16:creationId xmlns:a16="http://schemas.microsoft.com/office/drawing/2014/main" id="{025B1689-2319-C1A0-C43F-CE2B1CB8062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8744"/>
    </mc:Choice>
    <mc:Fallback>
      <p:transition spd="slow" advTm="118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4434840" y="805013"/>
            <a:ext cx="3322320" cy="8104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dirty="0"/>
              <a:t>REFERENCES</a:t>
            </a: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 Placeholder 2">
            <a:extLst>
              <a:ext uri="{FF2B5EF4-FFF2-40B4-BE49-F238E27FC236}">
                <a16:creationId xmlns:a16="http://schemas.microsoft.com/office/drawing/2014/main" id="{08A2F89B-359D-4B98-42D7-0FF037375388}"/>
              </a:ext>
            </a:extLst>
          </p:cNvPr>
          <p:cNvSpPr>
            <a:spLocks noGrp="1"/>
          </p:cNvSpPr>
          <p:nvPr>
            <p:ph type="body" idx="1"/>
          </p:nvPr>
        </p:nvSpPr>
        <p:spPr>
          <a:xfrm>
            <a:off x="690880" y="1615440"/>
            <a:ext cx="10393194" cy="5242560"/>
          </a:xfrm>
        </p:spPr>
        <p:txBody>
          <a:bodyPr/>
          <a:lstStyle/>
          <a:p>
            <a:pPr indent="-457200">
              <a:lnSpc>
                <a:spcPts val="2750"/>
              </a:lnSpc>
              <a:buNone/>
            </a:pPr>
            <a:r>
              <a:rPr lang="en-US" sz="1800" dirty="0">
                <a:effectLst/>
                <a:latin typeface="Calibri" panose="020F0502020204030204" pitchFamily="34" charset="0"/>
              </a:rPr>
              <a:t>IBM. (n.d.). </a:t>
            </a:r>
            <a:r>
              <a:rPr lang="en-US" sz="1800" i="1" dirty="0">
                <a:effectLst/>
                <a:latin typeface="Calibri" panose="020F0502020204030204" pitchFamily="34" charset="0"/>
              </a:rPr>
              <a:t>What is ISO/IEC 27001?</a:t>
            </a:r>
            <a:r>
              <a:rPr lang="en-US" sz="1800" dirty="0">
                <a:effectLst/>
                <a:latin typeface="Calibri" panose="020F0502020204030204" pitchFamily="34" charset="0"/>
              </a:rPr>
              <a:t> </a:t>
            </a:r>
            <a:r>
              <a:rPr lang="en-US" sz="1800" dirty="0">
                <a:effectLst/>
                <a:latin typeface="Calibri" panose="020F0502020204030204" pitchFamily="34" charset="0"/>
                <a:hlinkClick r:id="rId7"/>
              </a:rPr>
              <a:t>https://www.ibm.com/cloud/compliance/iso-27001</a:t>
            </a:r>
            <a:endParaRPr lang="en-US" sz="1800" dirty="0">
              <a:effectLst/>
              <a:latin typeface="Calibri" panose="020F0502020204030204" pitchFamily="34" charset="0"/>
            </a:endParaRPr>
          </a:p>
          <a:p>
            <a:pPr indent="-457200">
              <a:lnSpc>
                <a:spcPts val="2750"/>
              </a:lnSpc>
              <a:buNone/>
            </a:pPr>
            <a:r>
              <a:rPr lang="en-US" sz="1800" dirty="0">
                <a:effectLst/>
                <a:latin typeface="Calibri" panose="020F0502020204030204" pitchFamily="34" charset="0"/>
              </a:rPr>
              <a:t>Microsoft. (n.d.). </a:t>
            </a:r>
            <a:r>
              <a:rPr lang="en-US" sz="1800" i="1" dirty="0">
                <a:effectLst/>
                <a:latin typeface="Calibri" panose="020F0502020204030204" pitchFamily="34" charset="0"/>
              </a:rPr>
              <a:t>What is </a:t>
            </a:r>
            <a:r>
              <a:rPr lang="en-US" sz="1800" i="1" dirty="0" err="1">
                <a:effectLst/>
                <a:latin typeface="Calibri" panose="020F0502020204030204" pitchFamily="34" charset="0"/>
              </a:rPr>
              <a:t>DevSecOps</a:t>
            </a:r>
            <a:r>
              <a:rPr lang="en-US" sz="1800" i="1" dirty="0">
                <a:effectLst/>
                <a:latin typeface="Calibri" panose="020F0502020204030204" pitchFamily="34" charset="0"/>
              </a:rPr>
              <a:t>? Definition and best practices | Microsoft security</a:t>
            </a:r>
            <a:r>
              <a:rPr lang="en-US" sz="1800" dirty="0">
                <a:effectLst/>
                <a:latin typeface="Calibri" panose="020F0502020204030204" pitchFamily="34" charset="0"/>
              </a:rPr>
              <a:t>. </a:t>
            </a:r>
            <a:r>
              <a:rPr lang="en-US" sz="1800" dirty="0">
                <a:effectLst/>
                <a:latin typeface="Calibri" panose="020F0502020204030204" pitchFamily="34" charset="0"/>
                <a:hlinkClick r:id="rId8"/>
              </a:rPr>
              <a:t>https://www.microsoft.com/en-us/security/business/security-101/what-is-devsecops?msockid=3d5987821b546007263e92d21a0361b2</a:t>
            </a:r>
            <a:endParaRPr lang="en-US" sz="1800" dirty="0">
              <a:effectLst/>
              <a:latin typeface="Calibri" panose="020F0502020204030204" pitchFamily="34" charset="0"/>
            </a:endParaRPr>
          </a:p>
          <a:p>
            <a:pPr indent="-457200">
              <a:lnSpc>
                <a:spcPts val="2750"/>
              </a:lnSpc>
              <a:buNone/>
            </a:pPr>
            <a:r>
              <a:rPr lang="en-US" sz="1800" dirty="0">
                <a:effectLst/>
                <a:latin typeface="Calibri" panose="020F0502020204030204" pitchFamily="34" charset="0"/>
              </a:rPr>
              <a:t>NIST. (2023, September 26). </a:t>
            </a:r>
            <a:r>
              <a:rPr lang="en-US" sz="1800" i="1" dirty="0">
                <a:effectLst/>
                <a:latin typeface="Calibri" panose="020F0502020204030204" pitchFamily="34" charset="0"/>
              </a:rPr>
              <a:t>Cybersecurity framework</a:t>
            </a:r>
            <a:r>
              <a:rPr lang="en-US" sz="1800" dirty="0">
                <a:effectLst/>
                <a:latin typeface="Calibri" panose="020F0502020204030204" pitchFamily="34" charset="0"/>
              </a:rPr>
              <a:t>. </a:t>
            </a:r>
            <a:r>
              <a:rPr lang="en-US" sz="1800" dirty="0">
                <a:effectLst/>
                <a:latin typeface="Calibri" panose="020F0502020204030204" pitchFamily="34" charset="0"/>
                <a:hlinkClick r:id="rId9"/>
              </a:rPr>
              <a:t>https://www.nist.gov/cyberframework</a:t>
            </a:r>
            <a:endParaRPr lang="en-US" sz="1800" dirty="0">
              <a:effectLst/>
              <a:latin typeface="Calibri" panose="020F0502020204030204" pitchFamily="34" charset="0"/>
            </a:endParaRPr>
          </a:p>
          <a:p>
            <a:pPr indent="-457200">
              <a:lnSpc>
                <a:spcPts val="2750"/>
              </a:lnSpc>
              <a:buNone/>
            </a:pPr>
            <a:r>
              <a:rPr lang="en-US" sz="1800" dirty="0" err="1">
                <a:effectLst/>
                <a:latin typeface="Calibri" panose="020F0502020204030204" pitchFamily="34" charset="0"/>
              </a:rPr>
              <a:t>OpsCompass</a:t>
            </a:r>
            <a:r>
              <a:rPr lang="en-US" sz="1800" dirty="0">
                <a:effectLst/>
                <a:latin typeface="Calibri" panose="020F0502020204030204" pitchFamily="34" charset="0"/>
              </a:rPr>
              <a:t>. (2015, July 10). </a:t>
            </a:r>
            <a:r>
              <a:rPr lang="en-US" sz="1800" i="1" dirty="0">
                <a:effectLst/>
                <a:latin typeface="Calibri" panose="020F0502020204030204" pitchFamily="34" charset="0"/>
              </a:rPr>
              <a:t>Are you encrypting your data-in-flight? If not, you should be</a:t>
            </a:r>
            <a:r>
              <a:rPr lang="en-US" sz="1800" dirty="0">
                <a:effectLst/>
                <a:latin typeface="Calibri" panose="020F0502020204030204" pitchFamily="34" charset="0"/>
              </a:rPr>
              <a:t>. </a:t>
            </a:r>
            <a:r>
              <a:rPr lang="en-US" sz="1800" dirty="0">
                <a:effectLst/>
                <a:latin typeface="Calibri" panose="020F0502020204030204" pitchFamily="34" charset="0"/>
                <a:hlinkClick r:id="rId10"/>
              </a:rPr>
              <a:t>https://opscompass.com/are-you-encrypting-your-data-in-flight-if-not-you-should-be/</a:t>
            </a:r>
            <a:endParaRPr lang="en-US" sz="1800" dirty="0">
              <a:effectLst/>
              <a:latin typeface="Calibri" panose="020F0502020204030204" pitchFamily="34" charset="0"/>
            </a:endParaRPr>
          </a:p>
          <a:p>
            <a:pPr indent="-457200">
              <a:lnSpc>
                <a:spcPts val="2750"/>
              </a:lnSpc>
              <a:buNone/>
            </a:pPr>
            <a:r>
              <a:rPr lang="en-US" sz="1800" dirty="0" err="1">
                <a:effectLst/>
                <a:latin typeface="Calibri" panose="020F0502020204030204" pitchFamily="34" charset="0"/>
              </a:rPr>
              <a:t>TheLinuxCode</a:t>
            </a:r>
            <a:r>
              <a:rPr lang="en-US" sz="1800" dirty="0">
                <a:effectLst/>
                <a:latin typeface="Calibri" panose="020F0502020204030204" pitchFamily="34" charset="0"/>
              </a:rPr>
              <a:t>. (2024, November 12). </a:t>
            </a:r>
            <a:r>
              <a:rPr lang="en-US" sz="1800" i="1" dirty="0">
                <a:effectLst/>
                <a:latin typeface="Calibri" panose="020F0502020204030204" pitchFamily="34" charset="0"/>
              </a:rPr>
              <a:t>What is encryption at rest? A Beginner‘s guide</a:t>
            </a:r>
            <a:r>
              <a:rPr lang="en-US" sz="1800" dirty="0">
                <a:effectLst/>
                <a:latin typeface="Calibri" panose="020F0502020204030204" pitchFamily="34" charset="0"/>
              </a:rPr>
              <a:t>. </a:t>
            </a:r>
            <a:r>
              <a:rPr lang="en-US" sz="1800" dirty="0">
                <a:effectLst/>
                <a:latin typeface="Calibri" panose="020F0502020204030204" pitchFamily="34" charset="0"/>
                <a:hlinkClick r:id="rId11"/>
              </a:rPr>
              <a:t>https://thelinuxcode.com/what-is-encryption-at-rest-a-beginners-guide/</a:t>
            </a:r>
            <a:endParaRPr lang="en-US" sz="1800" dirty="0">
              <a:effectLst/>
              <a:latin typeface="Calibri" panose="020F0502020204030204" pitchFamily="34" charset="0"/>
            </a:endParaRPr>
          </a:p>
          <a:p>
            <a:pPr indent="-457200">
              <a:lnSpc>
                <a:spcPts val="2750"/>
              </a:lnSpc>
              <a:buNone/>
            </a:pPr>
            <a:r>
              <a:rPr lang="en-US" sz="1800" dirty="0" err="1">
                <a:effectLst/>
                <a:latin typeface="Calibri" panose="020F0502020204030204" pitchFamily="34" charset="0"/>
              </a:rPr>
              <a:t>Velimirovic</a:t>
            </a:r>
            <a:r>
              <a:rPr lang="en-US" sz="1800" dirty="0">
                <a:effectLst/>
                <a:latin typeface="Calibri" panose="020F0502020204030204" pitchFamily="34" charset="0"/>
              </a:rPr>
              <a:t>, A. (2023, November 16). </a:t>
            </a:r>
            <a:r>
              <a:rPr lang="en-US" sz="1800" i="1" dirty="0">
                <a:effectLst/>
                <a:latin typeface="Calibri" panose="020F0502020204030204" pitchFamily="34" charset="0"/>
              </a:rPr>
              <a:t>Data encryption in use explained</a:t>
            </a:r>
            <a:r>
              <a:rPr lang="en-US" sz="1800" dirty="0">
                <a:effectLst/>
                <a:latin typeface="Calibri" panose="020F0502020204030204" pitchFamily="34" charset="0"/>
              </a:rPr>
              <a:t>. </a:t>
            </a:r>
            <a:r>
              <a:rPr lang="en-US" sz="1800" dirty="0" err="1">
                <a:effectLst/>
                <a:latin typeface="Calibri" panose="020F0502020204030204" pitchFamily="34" charset="0"/>
              </a:rPr>
              <a:t>phoenixNAP</a:t>
            </a:r>
            <a:r>
              <a:rPr lang="en-US" sz="1800" dirty="0">
                <a:effectLst/>
                <a:latin typeface="Calibri" panose="020F0502020204030204" pitchFamily="34" charset="0"/>
              </a:rPr>
              <a:t>. </a:t>
            </a:r>
            <a:r>
              <a:rPr lang="en-US" sz="1800" dirty="0">
                <a:effectLst/>
                <a:latin typeface="Calibri" panose="020F0502020204030204" pitchFamily="34" charset="0"/>
                <a:hlinkClick r:id="rId12"/>
              </a:rPr>
              <a:t>https://phoenixnap.com/blog/encryption-in-use</a:t>
            </a:r>
            <a:endParaRPr lang="en-US" sz="1800" dirty="0">
              <a:effectLst/>
              <a:latin typeface="Calibri" panose="020F0502020204030204" pitchFamily="34" charset="0"/>
            </a:endParaRPr>
          </a:p>
          <a:p>
            <a:pPr indent="-457200">
              <a:buNone/>
            </a:pPr>
            <a:endParaRPr lang="en-US" dirty="0"/>
          </a:p>
        </p:txBody>
      </p:sp>
      <p:pic>
        <p:nvPicPr>
          <p:cNvPr id="13" name="Audio 12">
            <a:hlinkClick r:id="" action="ppaction://media"/>
            <a:extLst>
              <a:ext uri="{FF2B5EF4-FFF2-40B4-BE49-F238E27FC236}">
                <a16:creationId xmlns:a16="http://schemas.microsoft.com/office/drawing/2014/main" id="{B8066CF4-F21F-8F9C-E025-9B4C8F4C2996}"/>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813"/>
    </mc:Choice>
    <mc:Fallback>
      <p:transition spd="slow" advTm="13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1790699" y="1252359"/>
            <a:ext cx="8610600" cy="64320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Clr>
                <a:schemeClr val="lt1"/>
              </a:buClr>
              <a:buSzPts val="2200"/>
              <a:buNone/>
            </a:pPr>
            <a:r>
              <a:rPr lang="en-US" dirty="0"/>
              <a:t>Security through layers.</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869371" y="2792555"/>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5" name="Audio 24">
            <a:hlinkClick r:id="" action="ppaction://media"/>
            <a:extLst>
              <a:ext uri="{FF2B5EF4-FFF2-40B4-BE49-F238E27FC236}">
                <a16:creationId xmlns:a16="http://schemas.microsoft.com/office/drawing/2014/main" id="{FFC3FD19-A130-8513-991B-854E7511031F}"/>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9665"/>
    </mc:Choice>
    <mc:Fallback>
      <p:transition spd="slow" advTm="59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1790700" y="749658"/>
            <a:ext cx="8610600" cy="64468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dirty="0"/>
              <a:t>THREAT MATRIX</a:t>
            </a:r>
            <a:endParaRPr dirty="0"/>
          </a:p>
        </p:txBody>
      </p:sp>
      <p:graphicFrame>
        <p:nvGraphicFramePr>
          <p:cNvPr id="161" name="Google Shape;161;p4" descr="Alt text required"/>
          <p:cNvGraphicFramePr/>
          <p:nvPr>
            <p:extLst>
              <p:ext uri="{D42A27DB-BD31-4B8C-83A1-F6EECF244321}">
                <p14:modId xmlns:p14="http://schemas.microsoft.com/office/powerpoint/2010/main" val="14582149"/>
              </p:ext>
            </p:extLst>
          </p:nvPr>
        </p:nvGraphicFramePr>
        <p:xfrm>
          <a:off x="1614974" y="1557604"/>
          <a:ext cx="8962052" cy="4517443"/>
        </p:xfrm>
        <a:graphic>
          <a:graphicData uri="http://schemas.openxmlformats.org/drawingml/2006/table">
            <a:tbl>
              <a:tblPr firstRow="1" firstCol="1">
                <a:noFill/>
                <a:tableStyleId>{802198C4-3087-4945-87E3-76CBB3509B7E}</a:tableStyleId>
              </a:tblPr>
              <a:tblGrid>
                <a:gridCol w="4610063">
                  <a:extLst>
                    <a:ext uri="{9D8B030D-6E8A-4147-A177-3AD203B41FA5}">
                      <a16:colId xmlns:a16="http://schemas.microsoft.com/office/drawing/2014/main" val="20000"/>
                    </a:ext>
                  </a:extLst>
                </a:gridCol>
                <a:gridCol w="4351989">
                  <a:extLst>
                    <a:ext uri="{9D8B030D-6E8A-4147-A177-3AD203B41FA5}">
                      <a16:colId xmlns:a16="http://schemas.microsoft.com/office/drawing/2014/main" val="20001"/>
                    </a:ext>
                  </a:extLst>
                </a:gridCol>
              </a:tblGrid>
              <a:tr h="2140033">
                <a:tc>
                  <a:txBody>
                    <a:bodyPr/>
                    <a:lstStyle/>
                    <a:p>
                      <a:pPr marL="342900" marR="0" lvl="0" indent="-342900" algn="l"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solidFill>
                            <a:schemeClr val="tx1"/>
                          </a:solidFill>
                        </a:rPr>
                        <a:t>STD-006-CPP (Handle all exceptions)</a:t>
                      </a:r>
                    </a:p>
                    <a:p>
                      <a:pPr marL="342900" marR="0" lvl="0" indent="-342900" algn="l"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solidFill>
                            <a:schemeClr val="tx1"/>
                          </a:solidFill>
                        </a:rPr>
                        <a:t>STD-007-CPP (Ensure your random number generator is properly seeded)</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342900" marR="0" lvl="0" indent="-342900" algn="l"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t>STD-002-CPP (Do not read uninitialized memory)</a:t>
                      </a:r>
                    </a:p>
                    <a:p>
                      <a:pPr marL="342900" marR="0" lvl="0" indent="-342900" algn="l" rtl="0">
                        <a:lnSpc>
                          <a:spcPct val="100000"/>
                        </a:lnSpc>
                        <a:spcBef>
                          <a:spcPts val="0"/>
                        </a:spcBef>
                        <a:spcAft>
                          <a:spcPts val="0"/>
                        </a:spcAft>
                        <a:buClr>
                          <a:srgbClr val="000000"/>
                        </a:buClr>
                        <a:buSzPts val="3600"/>
                        <a:buFont typeface="Arial" panose="020B0604020202020204" pitchFamily="34" charset="0"/>
                        <a:buChar char="•"/>
                      </a:pPr>
                      <a:r>
                        <a:rPr lang="en-US" sz="1800" dirty="0"/>
                        <a:t>STD-004-CPP (Detect and handle memory allocation errors)</a:t>
                      </a:r>
                    </a:p>
                    <a:p>
                      <a:pPr marL="342900" marR="0" lvl="0" indent="-342900" algn="l"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t>STD-008-CPP (Never hard code sensitive information)</a:t>
                      </a:r>
                    </a:p>
                    <a:p>
                      <a:pPr marL="342900" marR="0" lvl="0" indent="-342900" algn="l" rtl="0">
                        <a:lnSpc>
                          <a:spcPct val="100000"/>
                        </a:lnSpc>
                        <a:spcBef>
                          <a:spcPts val="0"/>
                        </a:spcBef>
                        <a:spcAft>
                          <a:spcPts val="0"/>
                        </a:spcAft>
                        <a:buClr>
                          <a:srgbClr val="000000"/>
                        </a:buClr>
                        <a:buSzPts val="3600"/>
                        <a:buFont typeface="Arial" panose="020B0604020202020204" pitchFamily="34" charset="0"/>
                        <a:buChar char="•"/>
                      </a:pPr>
                      <a:r>
                        <a:rPr lang="en-US" sz="1800" dirty="0"/>
                        <a:t>STD-001-JAV (Prevent SQL injection)</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140033">
                <a:tc>
                  <a:txBody>
                    <a:bodyPr/>
                    <a:lstStyle/>
                    <a:p>
                      <a:pPr marL="342900" marR="0" lvl="0" indent="-342900" algn="l"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t>STD-003-CPP (Detect errors when converting a string to a number)</a:t>
                      </a:r>
                    </a:p>
                    <a:p>
                      <a:pPr marL="342900" marR="0" lvl="0" indent="-342900" algn="l"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t>STD-005-CPP (Use a static assertion to test the value of a constant expression)</a:t>
                      </a:r>
                    </a:p>
                    <a:p>
                      <a:pPr marL="342900" marR="0" lvl="0" indent="-342900" algn="l"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t>STD-009-CPP (Close files when they are no longer needed)</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342900" marR="0" lvl="0" indent="-342900" algn="l"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t>STD-001-CPP (Do not cast to an out-of-range enumeration value)</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TextBox 3">
            <a:extLst>
              <a:ext uri="{FF2B5EF4-FFF2-40B4-BE49-F238E27FC236}">
                <a16:creationId xmlns:a16="http://schemas.microsoft.com/office/drawing/2014/main" id="{D38DBF0D-C32E-F907-0BE0-4DD931CAD68C}"/>
              </a:ext>
            </a:extLst>
          </p:cNvPr>
          <p:cNvSpPr txBox="1"/>
          <p:nvPr/>
        </p:nvSpPr>
        <p:spPr>
          <a:xfrm>
            <a:off x="2604338" y="6075047"/>
            <a:ext cx="2760141" cy="584775"/>
          </a:xfrm>
          <a:prstGeom prst="rect">
            <a:avLst/>
          </a:prstGeom>
          <a:noFill/>
        </p:spPr>
        <p:txBody>
          <a:bodyPr vert="horz" wrap="square" rtlCol="0">
            <a:spAutoFit/>
          </a:bodyPr>
          <a:lstStyle/>
          <a:p>
            <a:pPr marL="0" marR="0" lvl="0" indent="0" algn="ctr" rtl="0">
              <a:lnSpc>
                <a:spcPct val="100000"/>
              </a:lnSpc>
              <a:spcBef>
                <a:spcPts val="0"/>
              </a:spcBef>
              <a:spcAft>
                <a:spcPts val="0"/>
              </a:spcAft>
              <a:buClr>
                <a:srgbClr val="000000"/>
              </a:buClr>
              <a:buSzPts val="3600"/>
              <a:buFont typeface="Arial"/>
              <a:buNone/>
            </a:pPr>
            <a:r>
              <a:rPr lang="en-US" sz="3200" u="none" strike="noStrike" cap="none" dirty="0">
                <a:solidFill>
                  <a:srgbClr val="00B050"/>
                </a:solidFill>
              </a:rPr>
              <a:t>Low priority</a:t>
            </a:r>
            <a:endParaRPr lang="en-US" sz="1200" u="none" strike="noStrike" cap="none" dirty="0">
              <a:solidFill>
                <a:srgbClr val="00B050"/>
              </a:solidFill>
            </a:endParaRPr>
          </a:p>
        </p:txBody>
      </p:sp>
      <p:sp>
        <p:nvSpPr>
          <p:cNvPr id="6" name="TextBox 5">
            <a:extLst>
              <a:ext uri="{FF2B5EF4-FFF2-40B4-BE49-F238E27FC236}">
                <a16:creationId xmlns:a16="http://schemas.microsoft.com/office/drawing/2014/main" id="{0209E2CF-246B-74FE-E358-00D726033B8F}"/>
              </a:ext>
            </a:extLst>
          </p:cNvPr>
          <p:cNvSpPr txBox="1"/>
          <p:nvPr/>
        </p:nvSpPr>
        <p:spPr>
          <a:xfrm>
            <a:off x="812682" y="3807114"/>
            <a:ext cx="677108" cy="2560320"/>
          </a:xfrm>
          <a:prstGeom prst="rect">
            <a:avLst/>
          </a:prstGeom>
          <a:noFill/>
        </p:spPr>
        <p:txBody>
          <a:bodyPr vert="vert270" wrap="square" rtlCol="0">
            <a:spAutoFit/>
          </a:bodyPr>
          <a:lstStyle/>
          <a:p>
            <a:pPr marL="0" marR="0" lvl="0" indent="0" algn="ctr" rtl="0">
              <a:lnSpc>
                <a:spcPct val="100000"/>
              </a:lnSpc>
              <a:spcBef>
                <a:spcPts val="0"/>
              </a:spcBef>
              <a:spcAft>
                <a:spcPts val="0"/>
              </a:spcAft>
              <a:buClr>
                <a:srgbClr val="000000"/>
              </a:buClr>
              <a:buSzPts val="3600"/>
              <a:buFont typeface="Arial"/>
              <a:buNone/>
            </a:pPr>
            <a:r>
              <a:rPr lang="en-US" sz="3200" u="none" strike="noStrike" cap="none" dirty="0">
                <a:solidFill>
                  <a:srgbClr val="00B050"/>
                </a:solidFill>
              </a:rPr>
              <a:t>Unlikely</a:t>
            </a:r>
            <a:endParaRPr lang="en-US" sz="1200" u="none" strike="noStrike" cap="none" dirty="0">
              <a:solidFill>
                <a:srgbClr val="00B050"/>
              </a:solidFill>
            </a:endParaRPr>
          </a:p>
        </p:txBody>
      </p:sp>
      <p:sp>
        <p:nvSpPr>
          <p:cNvPr id="7" name="TextBox 6">
            <a:extLst>
              <a:ext uri="{FF2B5EF4-FFF2-40B4-BE49-F238E27FC236}">
                <a16:creationId xmlns:a16="http://schemas.microsoft.com/office/drawing/2014/main" id="{46D2BEF9-654A-7B4E-BA82-C4AD7B5CECD6}"/>
              </a:ext>
            </a:extLst>
          </p:cNvPr>
          <p:cNvSpPr txBox="1"/>
          <p:nvPr/>
        </p:nvSpPr>
        <p:spPr>
          <a:xfrm>
            <a:off x="812682" y="1021080"/>
            <a:ext cx="677108" cy="2560320"/>
          </a:xfrm>
          <a:prstGeom prst="rect">
            <a:avLst/>
          </a:prstGeom>
          <a:noFill/>
        </p:spPr>
        <p:txBody>
          <a:bodyPr vert="vert270" wrap="square" rtlCol="0">
            <a:spAutoFit/>
          </a:bodyPr>
          <a:lstStyle/>
          <a:p>
            <a:pPr marL="0" marR="0" lvl="0" indent="0" algn="ctr" rtl="0">
              <a:lnSpc>
                <a:spcPct val="100000"/>
              </a:lnSpc>
              <a:spcBef>
                <a:spcPts val="0"/>
              </a:spcBef>
              <a:spcAft>
                <a:spcPts val="0"/>
              </a:spcAft>
              <a:buClr>
                <a:srgbClr val="000000"/>
              </a:buClr>
              <a:buSzPts val="3600"/>
              <a:buFont typeface="Arial"/>
              <a:buNone/>
            </a:pPr>
            <a:r>
              <a:rPr lang="en-US" sz="3200" u="none" strike="noStrike" cap="none" dirty="0">
                <a:solidFill>
                  <a:srgbClr val="FF0000"/>
                </a:solidFill>
              </a:rPr>
              <a:t>Likely</a:t>
            </a:r>
            <a:endParaRPr lang="en-US" sz="1200" u="none" strike="noStrike" cap="none" dirty="0">
              <a:solidFill>
                <a:srgbClr val="00B050"/>
              </a:solidFill>
            </a:endParaRPr>
          </a:p>
        </p:txBody>
      </p:sp>
      <p:sp>
        <p:nvSpPr>
          <p:cNvPr id="8" name="TextBox 7">
            <a:extLst>
              <a:ext uri="{FF2B5EF4-FFF2-40B4-BE49-F238E27FC236}">
                <a16:creationId xmlns:a16="http://schemas.microsoft.com/office/drawing/2014/main" id="{6F2DD0F8-9668-BE8A-35D3-11B18B54457D}"/>
              </a:ext>
            </a:extLst>
          </p:cNvPr>
          <p:cNvSpPr txBox="1"/>
          <p:nvPr/>
        </p:nvSpPr>
        <p:spPr>
          <a:xfrm>
            <a:off x="7034098" y="6130927"/>
            <a:ext cx="2760141" cy="769441"/>
          </a:xfrm>
          <a:prstGeom prst="rect">
            <a:avLst/>
          </a:prstGeom>
          <a:noFill/>
        </p:spPr>
        <p:txBody>
          <a:bodyPr vert="horz" wrap="square" rtlCol="0">
            <a:spAutoFit/>
          </a:bodyPr>
          <a:lstStyle/>
          <a:p>
            <a:pPr algn="ctr">
              <a:buSzPts val="3600"/>
            </a:pPr>
            <a:r>
              <a:rPr lang="en-US" sz="3200" u="none" strike="noStrike" cap="none" dirty="0">
                <a:solidFill>
                  <a:srgbClr val="FF0000"/>
                </a:solidFill>
              </a:rPr>
              <a:t>Priority</a:t>
            </a:r>
            <a:endParaRPr lang="en-US" sz="1200" u="none" strike="noStrike" cap="none" dirty="0">
              <a:solidFill>
                <a:srgbClr val="FF0000"/>
              </a:solidFill>
            </a:endParaRPr>
          </a:p>
          <a:p>
            <a:pPr marL="0" marR="0" lvl="0" indent="0" algn="ctr" rtl="0">
              <a:lnSpc>
                <a:spcPct val="100000"/>
              </a:lnSpc>
              <a:spcBef>
                <a:spcPts val="0"/>
              </a:spcBef>
              <a:spcAft>
                <a:spcPts val="0"/>
              </a:spcAft>
              <a:buClr>
                <a:srgbClr val="000000"/>
              </a:buClr>
              <a:buSzPts val="3600"/>
              <a:buFont typeface="Arial"/>
              <a:buNone/>
            </a:pPr>
            <a:endParaRPr lang="en-US" sz="1200" u="none" strike="noStrike" cap="none" dirty="0">
              <a:solidFill>
                <a:srgbClr val="00B050"/>
              </a:solidFill>
            </a:endParaRPr>
          </a:p>
        </p:txBody>
      </p:sp>
      <p:pic>
        <p:nvPicPr>
          <p:cNvPr id="3" name="Audio 2">
            <a:hlinkClick r:id="" action="ppaction://media"/>
            <a:extLst>
              <a:ext uri="{FF2B5EF4-FFF2-40B4-BE49-F238E27FC236}">
                <a16:creationId xmlns:a16="http://schemas.microsoft.com/office/drawing/2014/main" id="{5D6C3E98-5FF7-7326-E88A-C65B057B791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598"/>
    </mc:Choice>
    <mc:Fallback>
      <p:transition spd="slow" advTm="34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1789430" y="759604"/>
            <a:ext cx="8613140" cy="60266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193040" y="1554480"/>
            <a:ext cx="11389360" cy="5169066"/>
          </a:xfrm>
          <a:prstGeom prst="rect">
            <a:avLst/>
          </a:prstGeom>
          <a:noFill/>
          <a:ln>
            <a:noFill/>
          </a:ln>
        </p:spPr>
        <p:txBody>
          <a:bodyPr spcFirstLastPara="1" wrap="square" lIns="91425" tIns="45700" rIns="91425" bIns="45700" anchor="t" anchorCtr="0">
            <a:normAutofit fontScale="77500" lnSpcReduction="20000"/>
          </a:bodyPr>
          <a:lstStyle/>
          <a:p>
            <a:pPr lvl="0" indent="-457200" algn="l" rtl="0">
              <a:lnSpc>
                <a:spcPct val="90000"/>
              </a:lnSpc>
              <a:spcBef>
                <a:spcPts val="0"/>
              </a:spcBef>
              <a:spcAft>
                <a:spcPts val="0"/>
              </a:spcAft>
              <a:buClr>
                <a:schemeClr val="lt1"/>
              </a:buClr>
              <a:buSzPts val="2200"/>
              <a:buAutoNum type="arabicPeriod"/>
            </a:pPr>
            <a:r>
              <a:rPr lang="en-US" dirty="0"/>
              <a:t>Validate Input Data: Ensure all user inputs are sanitized and verified to prevent unsafe data from entering the system.  (STD-001-CPP, STD-001-CPP, STD-004-CPP)</a:t>
            </a:r>
          </a:p>
          <a:p>
            <a:pPr lvl="0" indent="-457200" algn="l" rtl="0">
              <a:lnSpc>
                <a:spcPct val="90000"/>
              </a:lnSpc>
              <a:spcBef>
                <a:spcPts val="0"/>
              </a:spcBef>
              <a:spcAft>
                <a:spcPts val="0"/>
              </a:spcAft>
              <a:buClr>
                <a:schemeClr val="lt1"/>
              </a:buClr>
              <a:buSzPts val="2200"/>
              <a:buAutoNum type="arabicPeriod"/>
            </a:pPr>
            <a:endParaRPr lang="en-US" dirty="0"/>
          </a:p>
          <a:p>
            <a:pPr lvl="0" indent="-457200" algn="l" rtl="0">
              <a:lnSpc>
                <a:spcPct val="90000"/>
              </a:lnSpc>
              <a:spcBef>
                <a:spcPts val="0"/>
              </a:spcBef>
              <a:spcAft>
                <a:spcPts val="0"/>
              </a:spcAft>
              <a:buClr>
                <a:schemeClr val="lt1"/>
              </a:buClr>
              <a:buSzPts val="2200"/>
              <a:buAutoNum type="arabicPeriod"/>
            </a:pPr>
            <a:r>
              <a:rPr lang="en-US" dirty="0"/>
              <a:t>Heed Compiler Warnings: Address compiler warnings promptly to detect potential vulnerabilities early.  (STD-002-CPP)</a:t>
            </a:r>
          </a:p>
          <a:p>
            <a:pPr lvl="0" indent="-457200" algn="l" rtl="0">
              <a:lnSpc>
                <a:spcPct val="90000"/>
              </a:lnSpc>
              <a:spcBef>
                <a:spcPts val="0"/>
              </a:spcBef>
              <a:spcAft>
                <a:spcPts val="0"/>
              </a:spcAft>
              <a:buClr>
                <a:schemeClr val="lt1"/>
              </a:buClr>
              <a:buSzPts val="2200"/>
              <a:buAutoNum type="arabicPeriod"/>
            </a:pPr>
            <a:endParaRPr lang="en-US" dirty="0"/>
          </a:p>
          <a:p>
            <a:pPr lvl="0" indent="-457200" algn="l" rtl="0">
              <a:lnSpc>
                <a:spcPct val="90000"/>
              </a:lnSpc>
              <a:spcBef>
                <a:spcPts val="0"/>
              </a:spcBef>
              <a:spcAft>
                <a:spcPts val="0"/>
              </a:spcAft>
              <a:buClr>
                <a:schemeClr val="lt1"/>
              </a:buClr>
              <a:buSzPts val="2200"/>
              <a:buAutoNum type="arabicPeriod"/>
            </a:pPr>
            <a:r>
              <a:rPr lang="en-US" dirty="0"/>
              <a:t>Architect and Design for Security Policies: Integrate security considerations into the design phase to build secure systems from the ground up. (STD-006-CPP, STD-008-CPP) </a:t>
            </a:r>
          </a:p>
          <a:p>
            <a:pPr lvl="0" indent="-457200" algn="l" rtl="0">
              <a:lnSpc>
                <a:spcPct val="90000"/>
              </a:lnSpc>
              <a:spcBef>
                <a:spcPts val="0"/>
              </a:spcBef>
              <a:spcAft>
                <a:spcPts val="0"/>
              </a:spcAft>
              <a:buClr>
                <a:schemeClr val="lt1"/>
              </a:buClr>
              <a:buSzPts val="2200"/>
              <a:buAutoNum type="arabicPeriod"/>
            </a:pPr>
            <a:endParaRPr lang="en-US" dirty="0"/>
          </a:p>
          <a:p>
            <a:pPr lvl="0" indent="-457200" algn="l" rtl="0">
              <a:lnSpc>
                <a:spcPct val="90000"/>
              </a:lnSpc>
              <a:spcBef>
                <a:spcPts val="0"/>
              </a:spcBef>
              <a:spcAft>
                <a:spcPts val="0"/>
              </a:spcAft>
              <a:buClr>
                <a:schemeClr val="lt1"/>
              </a:buClr>
              <a:buSzPts val="2200"/>
              <a:buAutoNum type="arabicPeriod"/>
            </a:pPr>
            <a:r>
              <a:rPr lang="en-US" dirty="0"/>
              <a:t>Keep It Simple: Maintain simplicity in code to reduce errors and make security flaws easier to identify.  </a:t>
            </a:r>
          </a:p>
          <a:p>
            <a:pPr lvl="0" indent="-457200" algn="l" rtl="0">
              <a:lnSpc>
                <a:spcPct val="90000"/>
              </a:lnSpc>
              <a:spcBef>
                <a:spcPts val="0"/>
              </a:spcBef>
              <a:spcAft>
                <a:spcPts val="0"/>
              </a:spcAft>
              <a:buClr>
                <a:schemeClr val="lt1"/>
              </a:buClr>
              <a:buSzPts val="2200"/>
              <a:buAutoNum type="arabicPeriod"/>
            </a:pPr>
            <a:endParaRPr lang="en-US" dirty="0"/>
          </a:p>
          <a:p>
            <a:pPr lvl="0" indent="-457200" algn="l" rtl="0">
              <a:lnSpc>
                <a:spcPct val="90000"/>
              </a:lnSpc>
              <a:spcBef>
                <a:spcPts val="0"/>
              </a:spcBef>
              <a:spcAft>
                <a:spcPts val="0"/>
              </a:spcAft>
              <a:buClr>
                <a:schemeClr val="lt1"/>
              </a:buClr>
              <a:buSzPts val="2200"/>
              <a:buAutoNum type="arabicPeriod"/>
            </a:pPr>
            <a:r>
              <a:rPr lang="en-US" dirty="0"/>
              <a:t>Default Deny: Deny access by default and explicitly grant permissions only when necessary.  </a:t>
            </a:r>
          </a:p>
          <a:p>
            <a:pPr lvl="0" indent="-457200" algn="l" rtl="0">
              <a:lnSpc>
                <a:spcPct val="90000"/>
              </a:lnSpc>
              <a:spcBef>
                <a:spcPts val="0"/>
              </a:spcBef>
              <a:spcAft>
                <a:spcPts val="0"/>
              </a:spcAft>
              <a:buClr>
                <a:schemeClr val="lt1"/>
              </a:buClr>
              <a:buSzPts val="2200"/>
              <a:buAutoNum type="arabicPeriod"/>
            </a:pPr>
            <a:endParaRPr lang="en-US" dirty="0"/>
          </a:p>
          <a:p>
            <a:pPr lvl="0" indent="-457200" algn="l" rtl="0">
              <a:lnSpc>
                <a:spcPct val="90000"/>
              </a:lnSpc>
              <a:spcBef>
                <a:spcPts val="0"/>
              </a:spcBef>
              <a:spcAft>
                <a:spcPts val="0"/>
              </a:spcAft>
              <a:buClr>
                <a:schemeClr val="lt1"/>
              </a:buClr>
              <a:buSzPts val="2200"/>
              <a:buAutoNum type="arabicPeriod"/>
            </a:pPr>
            <a:r>
              <a:rPr lang="en-US" dirty="0"/>
              <a:t>Adhere to the Principle of Least Privilege: Limit access rights to the minimum required for tasks to reduce potential damage from breaches.  </a:t>
            </a:r>
          </a:p>
          <a:p>
            <a:pPr lvl="0" indent="-457200" algn="l" rtl="0">
              <a:lnSpc>
                <a:spcPct val="90000"/>
              </a:lnSpc>
              <a:spcBef>
                <a:spcPts val="0"/>
              </a:spcBef>
              <a:spcAft>
                <a:spcPts val="0"/>
              </a:spcAft>
              <a:buClr>
                <a:schemeClr val="lt1"/>
              </a:buClr>
              <a:buSzPts val="2200"/>
              <a:buAutoNum type="arabicPeriod"/>
            </a:pPr>
            <a:endParaRPr lang="en-US" dirty="0"/>
          </a:p>
          <a:p>
            <a:pPr lvl="0" indent="-457200" algn="l" rtl="0">
              <a:lnSpc>
                <a:spcPct val="90000"/>
              </a:lnSpc>
              <a:spcBef>
                <a:spcPts val="0"/>
              </a:spcBef>
              <a:spcAft>
                <a:spcPts val="0"/>
              </a:spcAft>
              <a:buClr>
                <a:schemeClr val="lt1"/>
              </a:buClr>
              <a:buSzPts val="2200"/>
              <a:buAutoNum type="arabicPeriod"/>
            </a:pPr>
            <a:r>
              <a:rPr lang="en-US" dirty="0"/>
              <a:t>Sanitize Data Sent to Other Systems: Remove or neutralize harmful data before transmitting it to other systems to prevent exploits.  (STD-001-JAV)</a:t>
            </a:r>
          </a:p>
          <a:p>
            <a:pPr lvl="0" indent="-457200" algn="l" rtl="0">
              <a:lnSpc>
                <a:spcPct val="90000"/>
              </a:lnSpc>
              <a:spcBef>
                <a:spcPts val="0"/>
              </a:spcBef>
              <a:spcAft>
                <a:spcPts val="0"/>
              </a:spcAft>
              <a:buClr>
                <a:schemeClr val="lt1"/>
              </a:buClr>
              <a:buSzPts val="2200"/>
              <a:buAutoNum type="arabicPeriod"/>
            </a:pPr>
            <a:endParaRPr lang="en-US" dirty="0"/>
          </a:p>
          <a:p>
            <a:pPr lvl="0" indent="-457200" algn="l" rtl="0">
              <a:lnSpc>
                <a:spcPct val="90000"/>
              </a:lnSpc>
              <a:spcBef>
                <a:spcPts val="0"/>
              </a:spcBef>
              <a:spcAft>
                <a:spcPts val="0"/>
              </a:spcAft>
              <a:buClr>
                <a:schemeClr val="lt1"/>
              </a:buClr>
              <a:buSzPts val="2200"/>
              <a:buAutoNum type="arabicPeriod"/>
            </a:pPr>
            <a:r>
              <a:rPr lang="en-US" dirty="0"/>
              <a:t>Practice Defense in Depth: Employ multiple layers of security to ensure comprehensive protection against diverse threats.  </a:t>
            </a:r>
          </a:p>
          <a:p>
            <a:pPr lvl="0" indent="-457200" algn="l" rtl="0">
              <a:lnSpc>
                <a:spcPct val="90000"/>
              </a:lnSpc>
              <a:spcBef>
                <a:spcPts val="0"/>
              </a:spcBef>
              <a:spcAft>
                <a:spcPts val="0"/>
              </a:spcAft>
              <a:buClr>
                <a:schemeClr val="lt1"/>
              </a:buClr>
              <a:buSzPts val="2200"/>
              <a:buAutoNum type="arabicPeriod"/>
            </a:pPr>
            <a:endParaRPr lang="en-US" dirty="0"/>
          </a:p>
          <a:p>
            <a:pPr lvl="0" indent="-457200" algn="l" rtl="0">
              <a:lnSpc>
                <a:spcPct val="90000"/>
              </a:lnSpc>
              <a:spcBef>
                <a:spcPts val="0"/>
              </a:spcBef>
              <a:spcAft>
                <a:spcPts val="0"/>
              </a:spcAft>
              <a:buClr>
                <a:schemeClr val="lt1"/>
              </a:buClr>
              <a:buSzPts val="2200"/>
              <a:buAutoNum type="arabicPeriod"/>
            </a:pPr>
            <a:r>
              <a:rPr lang="en-US" dirty="0"/>
              <a:t>Use Effective Quality Assurance Techniques: Conduct thorough testing, code reviews, and static analysis to identify and resolve vulnerabilities early.  (STD-005-CPP, STD-009-CPP)</a:t>
            </a:r>
          </a:p>
          <a:p>
            <a:pPr lvl="0" indent="-457200" algn="l" rtl="0">
              <a:lnSpc>
                <a:spcPct val="90000"/>
              </a:lnSpc>
              <a:spcBef>
                <a:spcPts val="0"/>
              </a:spcBef>
              <a:spcAft>
                <a:spcPts val="0"/>
              </a:spcAft>
              <a:buClr>
                <a:schemeClr val="lt1"/>
              </a:buClr>
              <a:buSzPts val="2200"/>
              <a:buAutoNum type="arabicPeriod"/>
            </a:pPr>
            <a:endParaRPr lang="en-US" dirty="0"/>
          </a:p>
          <a:p>
            <a:pPr lvl="0" indent="-457200" algn="l" rtl="0">
              <a:lnSpc>
                <a:spcPct val="90000"/>
              </a:lnSpc>
              <a:spcBef>
                <a:spcPts val="0"/>
              </a:spcBef>
              <a:spcAft>
                <a:spcPts val="0"/>
              </a:spcAft>
              <a:buClr>
                <a:schemeClr val="lt1"/>
              </a:buClr>
              <a:buSzPts val="2200"/>
              <a:buAutoNum type="arabicPeriod"/>
            </a:pPr>
            <a:r>
              <a:rPr lang="en-US" dirty="0"/>
              <a:t>Adopt a Secure Coding Standard: Follow standardized coding practices to mitigate common vulnerabilities and ensure consistent security. (STD-007-CPP)</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88E06906-31D6-1759-73CB-01360C83FAB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3768"/>
    </mc:Choice>
    <mc:Fallback>
      <p:transition spd="slow" advTm="113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1790700" y="225893"/>
            <a:ext cx="8610600" cy="12930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1361440"/>
            <a:ext cx="10820400" cy="5110479"/>
          </a:xfrm>
          <a:prstGeom prst="rect">
            <a:avLst/>
          </a:prstGeom>
          <a:noFill/>
          <a:ln>
            <a:noFill/>
          </a:ln>
        </p:spPr>
        <p:txBody>
          <a:bodyPr spcFirstLastPara="1" wrap="square" lIns="91425" tIns="45700" rIns="91425" bIns="45700" anchor="t" anchorCtr="0">
            <a:normAutofit lnSpcReduction="10000"/>
          </a:bodyPr>
          <a:lstStyle/>
          <a:p>
            <a:pPr marL="114300" indent="0" algn="ctr">
              <a:buNone/>
            </a:pPr>
            <a:r>
              <a:rPr lang="en-US" b="1" dirty="0"/>
              <a:t>10 Coding Standards in Priority Order:</a:t>
            </a:r>
          </a:p>
          <a:p>
            <a:pPr marL="114300" indent="0" algn="ctr">
              <a:buNone/>
            </a:pPr>
            <a:endParaRPr lang="en-US" b="1" dirty="0"/>
          </a:p>
          <a:p>
            <a:pPr>
              <a:buSzPct val="70000"/>
              <a:buFont typeface="+mj-lt"/>
              <a:buAutoNum type="arabicPeriod"/>
            </a:pPr>
            <a:r>
              <a:rPr lang="en-US" dirty="0"/>
              <a:t>STD-004-CPP (Detect and handle memory allocation errors)</a:t>
            </a:r>
          </a:p>
          <a:p>
            <a:pPr>
              <a:buSzPct val="70000"/>
              <a:buFont typeface="+mj-lt"/>
              <a:buAutoNum type="arabicPeriod"/>
            </a:pPr>
            <a:r>
              <a:rPr lang="en-US" dirty="0"/>
              <a:t>STD-001-JAV (Prevent SQL injection)</a:t>
            </a:r>
          </a:p>
          <a:p>
            <a:pPr>
              <a:buSzPct val="70000"/>
              <a:buFont typeface="+mj-lt"/>
              <a:buAutoNum type="arabicPeriod"/>
            </a:pPr>
            <a:r>
              <a:rPr lang="en-US" dirty="0"/>
              <a:t>STD-008-CPP (Never hard code sensitive information)</a:t>
            </a:r>
          </a:p>
          <a:p>
            <a:pPr>
              <a:buSzPct val="70000"/>
              <a:buFont typeface="+mj-lt"/>
              <a:buAutoNum type="arabicPeriod"/>
            </a:pPr>
            <a:r>
              <a:rPr lang="en-US" dirty="0"/>
              <a:t>STD-002-CPP (Do not read uninitialized memory)</a:t>
            </a:r>
          </a:p>
          <a:p>
            <a:pPr>
              <a:buSzPct val="70000"/>
              <a:buFont typeface="+mj-lt"/>
              <a:buAutoNum type="arabicPeriod"/>
            </a:pPr>
            <a:r>
              <a:rPr lang="en-US" dirty="0"/>
              <a:t>STD-007-CPP (Ensure your random number generator is properly seeded)</a:t>
            </a:r>
          </a:p>
          <a:p>
            <a:pPr>
              <a:buSzPct val="70000"/>
              <a:buFont typeface="+mj-lt"/>
              <a:buAutoNum type="arabicPeriod"/>
            </a:pPr>
            <a:r>
              <a:rPr lang="en-US" dirty="0"/>
              <a:t>STD-001-CPP (Do not cast to an out-of-range enumeration value)</a:t>
            </a:r>
          </a:p>
          <a:p>
            <a:pPr>
              <a:buSzPct val="70000"/>
              <a:buFont typeface="+mj-lt"/>
              <a:buAutoNum type="arabicPeriod"/>
            </a:pPr>
            <a:r>
              <a:rPr lang="en-US" dirty="0"/>
              <a:t>STD-003-CPP (Detect errors when converting a string to a number)</a:t>
            </a:r>
          </a:p>
          <a:p>
            <a:pPr>
              <a:buSzPct val="70000"/>
              <a:buFont typeface="+mj-lt"/>
              <a:buAutoNum type="arabicPeriod"/>
            </a:pPr>
            <a:r>
              <a:rPr lang="en-US" dirty="0"/>
              <a:t>STD-009-CPP (Close files when they are no longer needed)</a:t>
            </a:r>
          </a:p>
          <a:p>
            <a:pPr>
              <a:buSzPct val="70000"/>
              <a:buFont typeface="+mj-lt"/>
              <a:buAutoNum type="arabicPeriod"/>
            </a:pPr>
            <a:r>
              <a:rPr lang="en-US" dirty="0"/>
              <a:t>STD-006-CPP (Handle all exceptions)</a:t>
            </a:r>
          </a:p>
          <a:p>
            <a:pPr>
              <a:buSzPct val="70000"/>
              <a:buFont typeface="+mj-lt"/>
              <a:buAutoNum type="arabicPeriod"/>
            </a:pPr>
            <a:r>
              <a:rPr lang="en-US" dirty="0"/>
              <a:t>STD-005-CPP (Use a static assertion to test the value of a constant expression)</a:t>
            </a:r>
          </a:p>
          <a:p>
            <a:pPr marL="0" lvl="0" indent="0" algn="l" rtl="0">
              <a:lnSpc>
                <a:spcPct val="90000"/>
              </a:lnSpc>
              <a:spcBef>
                <a:spcPts val="0"/>
              </a:spcBef>
              <a:spcAft>
                <a:spcPts val="0"/>
              </a:spcAft>
              <a:buClr>
                <a:schemeClr val="lt1"/>
              </a:buClr>
              <a:buSzPts val="2000"/>
              <a:buNone/>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3" name="Audio 32">
            <a:hlinkClick r:id="" action="ppaction://media"/>
            <a:extLst>
              <a:ext uri="{FF2B5EF4-FFF2-40B4-BE49-F238E27FC236}">
                <a16:creationId xmlns:a16="http://schemas.microsoft.com/office/drawing/2014/main" id="{53506F0C-E05D-D9DC-7AD3-E74A7426558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8413"/>
    </mc:Choice>
    <mc:Fallback>
      <p:transition spd="slow" advTm="118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1790700" y="167214"/>
            <a:ext cx="8610600" cy="77517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0" y="1528768"/>
            <a:ext cx="11420669" cy="5654352"/>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1000"/>
              </a:spcBef>
              <a:spcAft>
                <a:spcPts val="0"/>
              </a:spcAft>
              <a:buClr>
                <a:schemeClr val="lt1"/>
              </a:buClr>
              <a:buSzPts val="1600"/>
              <a:buFont typeface="Wingdings" panose="05000000000000000000" pitchFamily="2" charset="2"/>
              <a:buChar char="v"/>
            </a:pPr>
            <a:r>
              <a:rPr lang="en-US" sz="1600" dirty="0"/>
              <a:t>Encryption at Rest –  </a:t>
            </a:r>
            <a:r>
              <a:rPr lang="en-US" sz="1800" dirty="0">
                <a:effectLst/>
                <a:latin typeface="Calibri" panose="020F0502020204030204" pitchFamily="34" charset="0"/>
                <a:ea typeface="Calibri" panose="020F0502020204030204" pitchFamily="34" charset="0"/>
              </a:rPr>
              <a:t>Encryption at rest protects data stored on disk or other storage media by converting it into a secure format, ensuring that if unauthorized parties gain access to physical storage devices, the data remains unreadable without the encryption key. This policy applies whenever sensitive data is stored on devices such as hard drives, SSDs, or cloud storage, ensuring compliance with data security regulations and protecting against breaches caused by physical theft or unauthorized access to stored data (</a:t>
            </a:r>
            <a:r>
              <a:rPr lang="en-US" sz="1800" dirty="0" err="1">
                <a:effectLst/>
                <a:latin typeface="Calibri" panose="020F0502020204030204" pitchFamily="34" charset="0"/>
                <a:ea typeface="Calibri" panose="020F0502020204030204" pitchFamily="34" charset="0"/>
              </a:rPr>
              <a:t>TheLinuxCode</a:t>
            </a:r>
            <a:r>
              <a:rPr lang="en-US" sz="1800" dirty="0">
                <a:effectLst/>
                <a:latin typeface="Calibri" panose="020F0502020204030204" pitchFamily="34" charset="0"/>
                <a:ea typeface="Calibri" panose="020F0502020204030204" pitchFamily="34" charset="0"/>
              </a:rPr>
              <a:t>, 2024).</a:t>
            </a:r>
            <a:endParaRPr lang="en-US" sz="1600" dirty="0"/>
          </a:p>
          <a:p>
            <a:pPr marL="285750" lvl="0" indent="-285750" algn="l" rtl="0">
              <a:lnSpc>
                <a:spcPct val="90000"/>
              </a:lnSpc>
              <a:spcBef>
                <a:spcPts val="1000"/>
              </a:spcBef>
              <a:spcAft>
                <a:spcPts val="0"/>
              </a:spcAft>
              <a:buClr>
                <a:schemeClr val="lt1"/>
              </a:buClr>
              <a:buSzPts val="1600"/>
              <a:buFont typeface="Wingdings" panose="05000000000000000000" pitchFamily="2" charset="2"/>
              <a:buChar char="v"/>
            </a:pPr>
            <a:r>
              <a:rPr lang="en-US" sz="1600" dirty="0"/>
              <a:t>Encryption in Flight –  </a:t>
            </a:r>
            <a:r>
              <a:rPr lang="en-US" sz="1800" dirty="0">
                <a:effectLst/>
                <a:latin typeface="Calibri" panose="020F0502020204030204" pitchFamily="34" charset="0"/>
                <a:ea typeface="Calibri" panose="020F0502020204030204" pitchFamily="34" charset="0"/>
              </a:rPr>
              <a:t>Encryption in flight safeguards data as it moves across networks by preventing interception or tampering during transmission. This is often achieved using protocols such as HTTPS (SSL/TLS), VPNs, or encrypted messaging applications, ensuring sensitive data like login credentials, financial information, and personal data remain secure during communication. This policy applies to the transmission of sensitive data over internal and external networks, protecting against man-in-the-middle attacks and eavesdropping while ensuring secure and trustworthy communication channels (</a:t>
            </a:r>
            <a:r>
              <a:rPr lang="en-US" sz="1800" dirty="0" err="1">
                <a:effectLst/>
                <a:latin typeface="Calibri" panose="020F0502020204030204" pitchFamily="34" charset="0"/>
                <a:ea typeface="Calibri" panose="020F0502020204030204" pitchFamily="34" charset="0"/>
              </a:rPr>
              <a:t>OpsCompass</a:t>
            </a:r>
            <a:r>
              <a:rPr lang="en-US" sz="1800" dirty="0">
                <a:effectLst/>
                <a:latin typeface="Calibri" panose="020F0502020204030204" pitchFamily="34" charset="0"/>
                <a:ea typeface="Calibri" panose="020F0502020204030204" pitchFamily="34" charset="0"/>
              </a:rPr>
              <a:t>, 2015).</a:t>
            </a:r>
            <a:endParaRPr lang="en-US" sz="1600" dirty="0"/>
          </a:p>
          <a:p>
            <a:pPr marL="285750" lvl="0" indent="-285750" algn="l" rtl="0">
              <a:lnSpc>
                <a:spcPct val="90000"/>
              </a:lnSpc>
              <a:spcBef>
                <a:spcPts val="1000"/>
              </a:spcBef>
              <a:spcAft>
                <a:spcPts val="0"/>
              </a:spcAft>
              <a:buClr>
                <a:schemeClr val="lt1"/>
              </a:buClr>
              <a:buSzPts val="1600"/>
              <a:buFont typeface="Wingdings" panose="05000000000000000000" pitchFamily="2" charset="2"/>
              <a:buChar char="v"/>
            </a:pPr>
            <a:r>
              <a:rPr lang="en-US" sz="1600" dirty="0"/>
              <a:t>Encryption in Use – </a:t>
            </a:r>
            <a:r>
              <a:rPr lang="en-US" sz="1800" dirty="0">
                <a:effectLst/>
                <a:latin typeface="Calibri" panose="020F0502020204030204" pitchFamily="34" charset="0"/>
                <a:ea typeface="Calibri" panose="020F0502020204030204" pitchFamily="34" charset="0"/>
              </a:rPr>
              <a:t>Encryption in use protects data while it is being processed or actively used in applications, memory, or CPU operations, ensuring that even during computations, the data remains protected. Techniques such as homomorphic encryption, trusted execution environments, or secure multiparty computation are commonly employed to keep data encrypted while it is in use. The policy applies when sensitive data must be securely processed without exposing it in plaintext, particularly in cases involving highly confidential information such as financial transactions or healthcare data. This mitigates risks from memory scraping, insider threats, and other vulnerabilities during active data usage (</a:t>
            </a:r>
            <a:r>
              <a:rPr lang="en-US" sz="1800" dirty="0" err="1">
                <a:effectLst/>
                <a:latin typeface="Calibri" panose="020F0502020204030204" pitchFamily="34" charset="0"/>
                <a:ea typeface="Calibri" panose="020F0502020204030204" pitchFamily="34" charset="0"/>
              </a:rPr>
              <a:t>Velimirovic</a:t>
            </a:r>
            <a:r>
              <a:rPr lang="en-US" sz="1800" dirty="0">
                <a:effectLst/>
                <a:latin typeface="Calibri" panose="020F0502020204030204" pitchFamily="34" charset="0"/>
                <a:ea typeface="Calibri" panose="020F0502020204030204" pitchFamily="34" charset="0"/>
              </a:rPr>
              <a:t>, 2023).</a:t>
            </a:r>
            <a:endParaRPr lang="en-US" sz="1600" dirty="0"/>
          </a:p>
          <a:p>
            <a:pPr marL="285750" lvl="0" indent="-285750" algn="l" rtl="0">
              <a:lnSpc>
                <a:spcPct val="90000"/>
              </a:lnSpc>
              <a:spcBef>
                <a:spcPts val="1000"/>
              </a:spcBef>
              <a:spcAft>
                <a:spcPts val="0"/>
              </a:spcAft>
              <a:buClr>
                <a:schemeClr val="lt1"/>
              </a:buClr>
              <a:buSzPts val="1600"/>
              <a:buFont typeface="Wingdings" panose="05000000000000000000" pitchFamily="2" charset="2"/>
              <a:buChar char="v"/>
            </a:pPr>
            <a:endParaRPr sz="1600" dirty="0"/>
          </a:p>
          <a:p>
            <a:pPr marL="482600" lvl="0" algn="l" rtl="0">
              <a:lnSpc>
                <a:spcPct val="90000"/>
              </a:lnSpc>
              <a:spcBef>
                <a:spcPts val="1000"/>
              </a:spcBef>
              <a:spcAft>
                <a:spcPts val="0"/>
              </a:spcAft>
              <a:buClr>
                <a:schemeClr val="lt1"/>
              </a:buClr>
              <a:buSzPts val="2200"/>
              <a:buFont typeface="Wingdings" panose="05000000000000000000" pitchFamily="2" charset="2"/>
              <a:buChar char="v"/>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3" name="Audio 22">
            <a:hlinkClick r:id="" action="ppaction://media"/>
            <a:extLst>
              <a:ext uri="{FF2B5EF4-FFF2-40B4-BE49-F238E27FC236}">
                <a16:creationId xmlns:a16="http://schemas.microsoft.com/office/drawing/2014/main" id="{E51742ED-9962-9EBA-0526-CA95F56C188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7689"/>
    </mc:Choice>
    <mc:Fallback>
      <p:transition spd="slow" advTm="77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1790700" y="681793"/>
            <a:ext cx="8610600" cy="63129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0" y="1408923"/>
            <a:ext cx="11299371" cy="5449078"/>
          </a:xfrm>
          <a:prstGeom prst="rect">
            <a:avLst/>
          </a:prstGeom>
          <a:noFill/>
          <a:ln>
            <a:noFill/>
          </a:ln>
        </p:spPr>
        <p:txBody>
          <a:bodyPr spcFirstLastPara="1" wrap="square" lIns="91425" tIns="45700" rIns="91425" bIns="45700" anchor="t" anchorCtr="0">
            <a:normAutofit/>
          </a:bodyPr>
          <a:lstStyle/>
          <a:p>
            <a:pPr marL="342900" lvl="0" algn="l" rtl="0">
              <a:lnSpc>
                <a:spcPct val="90000"/>
              </a:lnSpc>
              <a:spcBef>
                <a:spcPts val="0"/>
              </a:spcBef>
              <a:spcAft>
                <a:spcPts val="0"/>
              </a:spcAft>
              <a:buClr>
                <a:schemeClr val="lt1"/>
              </a:buClr>
              <a:buSzPts val="2400"/>
              <a:buFont typeface="Wingdings" panose="05000000000000000000" pitchFamily="2" charset="2"/>
              <a:buChar char="v"/>
            </a:pPr>
            <a:r>
              <a:rPr lang="en-US" sz="2000" dirty="0"/>
              <a:t>Authentication – </a:t>
            </a:r>
            <a:r>
              <a:rPr lang="en-US" sz="2000" dirty="0">
                <a:effectLst/>
                <a:latin typeface="Calibri" panose="020F0502020204030204" pitchFamily="34" charset="0"/>
                <a:ea typeface="Calibri" panose="020F0502020204030204" pitchFamily="34" charset="0"/>
              </a:rPr>
              <a:t>Authentication is the process of verifying the identity of users, devices, or systems attempting to access a resource. It ensures that only authorized parties can interact with sensitive data or services by using methods such as passwords, biometrics, security tokens, or multi-factor authentication. This policy applies by ensuring that every access request is tied to a validated identity, helping prevent unauthorized access and potential security breaches.</a:t>
            </a:r>
          </a:p>
          <a:p>
            <a:pPr marL="342900" lvl="0" algn="l" rtl="0">
              <a:lnSpc>
                <a:spcPct val="90000"/>
              </a:lnSpc>
              <a:spcBef>
                <a:spcPts val="0"/>
              </a:spcBef>
              <a:spcAft>
                <a:spcPts val="0"/>
              </a:spcAft>
              <a:buClr>
                <a:schemeClr val="lt1"/>
              </a:buClr>
              <a:buSzPts val="2400"/>
              <a:buFont typeface="Wingdings" panose="05000000000000000000" pitchFamily="2" charset="2"/>
              <a:buChar char="v"/>
            </a:pPr>
            <a:endParaRPr lang="en-US" sz="2000" dirty="0">
              <a:latin typeface="Calibri" panose="020F0502020204030204" pitchFamily="34" charset="0"/>
            </a:endParaRPr>
          </a:p>
          <a:p>
            <a:pPr marL="342900" lvl="0" algn="l" rtl="0">
              <a:lnSpc>
                <a:spcPct val="90000"/>
              </a:lnSpc>
              <a:spcBef>
                <a:spcPts val="0"/>
              </a:spcBef>
              <a:spcAft>
                <a:spcPts val="0"/>
              </a:spcAft>
              <a:buClr>
                <a:schemeClr val="lt1"/>
              </a:buClr>
              <a:buSzPts val="2400"/>
              <a:buFont typeface="Wingdings" panose="05000000000000000000" pitchFamily="2" charset="2"/>
              <a:buChar char="v"/>
            </a:pPr>
            <a:r>
              <a:rPr lang="en-US" sz="2000" dirty="0">
                <a:latin typeface="Calibri" panose="020F0502020204030204" pitchFamily="34" charset="0"/>
              </a:rPr>
              <a:t>Authorization –  </a:t>
            </a:r>
            <a:r>
              <a:rPr lang="en-US" sz="2000" dirty="0">
                <a:effectLst/>
                <a:latin typeface="Calibri" panose="020F0502020204030204" pitchFamily="34" charset="0"/>
                <a:ea typeface="Calibri" panose="020F0502020204030204" pitchFamily="34" charset="0"/>
              </a:rPr>
              <a:t>Authorization is the process that determines what authenticated users are allowed to do within a system or network, defining their access levels and permissions. After authentication, the system checks the user's roles, attributes, or policies to grant or deny access to resources. The policy applies by ensuring that only users with the appropriate permissions can access or perform specific actions on sensitive data, systems, or applications.</a:t>
            </a:r>
          </a:p>
          <a:p>
            <a:pPr marL="342900" lvl="0" algn="l" rtl="0">
              <a:lnSpc>
                <a:spcPct val="90000"/>
              </a:lnSpc>
              <a:spcBef>
                <a:spcPts val="0"/>
              </a:spcBef>
              <a:spcAft>
                <a:spcPts val="0"/>
              </a:spcAft>
              <a:buClr>
                <a:schemeClr val="lt1"/>
              </a:buClr>
              <a:buSzPts val="2400"/>
              <a:buFont typeface="Wingdings" panose="05000000000000000000" pitchFamily="2" charset="2"/>
              <a:buChar char="v"/>
            </a:pPr>
            <a:endParaRPr lang="en-US" sz="2000" dirty="0">
              <a:latin typeface="Calibri" panose="020F0502020204030204" pitchFamily="34" charset="0"/>
            </a:endParaRPr>
          </a:p>
          <a:p>
            <a:pPr marL="342900" lvl="0" algn="l" rtl="0">
              <a:lnSpc>
                <a:spcPct val="90000"/>
              </a:lnSpc>
              <a:spcBef>
                <a:spcPts val="0"/>
              </a:spcBef>
              <a:spcAft>
                <a:spcPts val="0"/>
              </a:spcAft>
              <a:buClr>
                <a:schemeClr val="lt1"/>
              </a:buClr>
              <a:buSzPts val="2400"/>
              <a:buFont typeface="Wingdings" panose="05000000000000000000" pitchFamily="2" charset="2"/>
              <a:buChar char="v"/>
            </a:pPr>
            <a:r>
              <a:rPr lang="en-US" sz="2000" dirty="0">
                <a:latin typeface="Calibri" panose="020F0502020204030204" pitchFamily="34" charset="0"/>
              </a:rPr>
              <a:t>Accounting – </a:t>
            </a:r>
            <a:r>
              <a:rPr lang="en-US" sz="2000" dirty="0">
                <a:effectLst/>
                <a:latin typeface="Calibri" panose="020F0502020204030204" pitchFamily="34" charset="0"/>
                <a:ea typeface="Calibri" panose="020F0502020204030204" pitchFamily="34" charset="0"/>
              </a:rPr>
              <a:t>Accounting refers to the tracking of user activities within a system. It records what actions users perform, when they occur, and where they happen, which helps in monitoring for suspicious activity and ensures compliance with security policies. This policy applies by enforcing logging mechanisms to provide a traceable record of all access attempts and actions performed on sensitive data or systems. This record should include items such as the addition of new users, file access, database changes, and logs of user actions to ensure accountability and traceability.</a:t>
            </a:r>
            <a:endParaRPr lang="en-US" sz="2000" dirty="0">
              <a:latin typeface="Calibri" panose="020F0502020204030204" pitchFamily="34" charset="0"/>
            </a:endParaRPr>
          </a:p>
          <a:p>
            <a:pPr marL="342900" lvl="0" algn="l" rtl="0">
              <a:lnSpc>
                <a:spcPct val="90000"/>
              </a:lnSpc>
              <a:spcBef>
                <a:spcPts val="0"/>
              </a:spcBef>
              <a:spcAft>
                <a:spcPts val="0"/>
              </a:spcAft>
              <a:buClr>
                <a:schemeClr val="lt1"/>
              </a:buClr>
              <a:buSzPts val="2400"/>
              <a:buFont typeface="Wingdings" panose="05000000000000000000" pitchFamily="2" charset="2"/>
              <a:buChar char="v"/>
            </a:pPr>
            <a:endParaRPr lang="en-US" sz="2000" dirty="0">
              <a:latin typeface="Calibri" panose="020F0502020204030204" pitchFamily="34" charset="0"/>
            </a:endParaRPr>
          </a:p>
          <a:p>
            <a:pPr marL="342900" lvl="0" algn="l" rtl="0">
              <a:lnSpc>
                <a:spcPct val="90000"/>
              </a:lnSpc>
              <a:spcBef>
                <a:spcPts val="0"/>
              </a:spcBef>
              <a:spcAft>
                <a:spcPts val="0"/>
              </a:spcAft>
              <a:buClr>
                <a:schemeClr val="lt1"/>
              </a:buClr>
              <a:buSzPts val="2400"/>
              <a:buFont typeface="Wingdings" panose="05000000000000000000" pitchFamily="2" charset="2"/>
              <a:buChar char="v"/>
            </a:pPr>
            <a:endParaRPr lang="en-US" sz="2000" dirty="0"/>
          </a:p>
          <a:p>
            <a:pPr marL="342900" lvl="0" algn="l" rtl="0">
              <a:lnSpc>
                <a:spcPct val="90000"/>
              </a:lnSpc>
              <a:spcBef>
                <a:spcPts val="0"/>
              </a:spcBef>
              <a:spcAft>
                <a:spcPts val="0"/>
              </a:spcAft>
              <a:buClr>
                <a:schemeClr val="lt1"/>
              </a:buClr>
              <a:buSzPts val="2400"/>
              <a:buFont typeface="Wingdings" panose="05000000000000000000" pitchFamily="2" charset="2"/>
              <a:buChar char="v"/>
            </a:pPr>
            <a:endParaRPr sz="20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0" name="Audio 19">
            <a:hlinkClick r:id="" action="ppaction://media"/>
            <a:extLst>
              <a:ext uri="{FF2B5EF4-FFF2-40B4-BE49-F238E27FC236}">
                <a16:creationId xmlns:a16="http://schemas.microsoft.com/office/drawing/2014/main" id="{85348121-C115-DB45-3B20-3F2F9402507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9613"/>
    </mc:Choice>
    <mc:Fallback>
      <p:transition spd="slow" advTm="79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4527679" y="568430"/>
            <a:ext cx="3136641" cy="8218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descr="A screenshot of a computer code&#10;&#10;Description automatically generated">
            <a:extLst>
              <a:ext uri="{FF2B5EF4-FFF2-40B4-BE49-F238E27FC236}">
                <a16:creationId xmlns:a16="http://schemas.microsoft.com/office/drawing/2014/main" id="{D0BD1C5D-C4B0-21BC-0595-F407E89B720F}"/>
              </a:ext>
            </a:extLst>
          </p:cNvPr>
          <p:cNvPicPr>
            <a:picLocks noChangeAspect="1"/>
          </p:cNvPicPr>
          <p:nvPr/>
        </p:nvPicPr>
        <p:blipFill>
          <a:blip r:embed="rId7"/>
          <a:stretch>
            <a:fillRect/>
          </a:stretch>
        </p:blipFill>
        <p:spPr>
          <a:xfrm>
            <a:off x="579375" y="2514472"/>
            <a:ext cx="4647271" cy="2129537"/>
          </a:xfrm>
          <a:prstGeom prst="rect">
            <a:avLst/>
          </a:prstGeom>
        </p:spPr>
      </p:pic>
      <p:sp>
        <p:nvSpPr>
          <p:cNvPr id="6" name="Google Shape;195;g9504e29505_0_0">
            <a:extLst>
              <a:ext uri="{FF2B5EF4-FFF2-40B4-BE49-F238E27FC236}">
                <a16:creationId xmlns:a16="http://schemas.microsoft.com/office/drawing/2014/main" id="{7D7BE5BA-90F3-A8AA-03A8-8E6ECC3215DD}"/>
              </a:ext>
            </a:extLst>
          </p:cNvPr>
          <p:cNvSpPr txBox="1">
            <a:spLocks/>
          </p:cNvSpPr>
          <p:nvPr/>
        </p:nvSpPr>
        <p:spPr>
          <a:xfrm>
            <a:off x="0" y="1392161"/>
            <a:ext cx="11970675" cy="8218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2800" dirty="0"/>
              <a:t>Test #1 – Verify Resizing Increases the Collection</a:t>
            </a:r>
          </a:p>
        </p:txBody>
      </p:sp>
      <p:pic>
        <p:nvPicPr>
          <p:cNvPr id="8" name="Picture 7">
            <a:extLst>
              <a:ext uri="{FF2B5EF4-FFF2-40B4-BE49-F238E27FC236}">
                <a16:creationId xmlns:a16="http://schemas.microsoft.com/office/drawing/2014/main" id="{4B3572E0-49B0-0027-0B8A-79EBA4081B5C}"/>
              </a:ext>
            </a:extLst>
          </p:cNvPr>
          <p:cNvPicPr>
            <a:picLocks noChangeAspect="1"/>
          </p:cNvPicPr>
          <p:nvPr/>
        </p:nvPicPr>
        <p:blipFill>
          <a:blip r:embed="rId8"/>
          <a:stretch>
            <a:fillRect/>
          </a:stretch>
        </p:blipFill>
        <p:spPr>
          <a:xfrm>
            <a:off x="5378008" y="3233709"/>
            <a:ext cx="5858693" cy="390580"/>
          </a:xfrm>
          <a:prstGeom prst="rect">
            <a:avLst/>
          </a:prstGeom>
        </p:spPr>
      </p:pic>
      <p:pic>
        <p:nvPicPr>
          <p:cNvPr id="10" name="Audio 9">
            <a:hlinkClick r:id="" action="ppaction://media"/>
            <a:extLst>
              <a:ext uri="{FF2B5EF4-FFF2-40B4-BE49-F238E27FC236}">
                <a16:creationId xmlns:a16="http://schemas.microsoft.com/office/drawing/2014/main" id="{66692257-FAF8-7D87-C6B8-62A870FA98C9}"/>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574"/>
    </mc:Choice>
    <mc:Fallback>
      <p:transition spd="slow" advTm="17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E32BA112-D7D4-B47E-4366-090390224F6C}"/>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9771E26D-FF88-D988-402A-DE7C963FD871}"/>
              </a:ext>
            </a:extLst>
          </p:cNvPr>
          <p:cNvSpPr txBox="1">
            <a:spLocks noGrp="1"/>
          </p:cNvSpPr>
          <p:nvPr>
            <p:ph type="title"/>
          </p:nvPr>
        </p:nvSpPr>
        <p:spPr>
          <a:xfrm>
            <a:off x="4527679" y="568430"/>
            <a:ext cx="3136641" cy="82183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a:extLst>
              <a:ext uri="{FF2B5EF4-FFF2-40B4-BE49-F238E27FC236}">
                <a16:creationId xmlns:a16="http://schemas.microsoft.com/office/drawing/2014/main" id="{54AEE31D-6697-750F-A637-61FCC0952116}"/>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6" name="Google Shape;195;g9504e29505_0_0">
            <a:extLst>
              <a:ext uri="{FF2B5EF4-FFF2-40B4-BE49-F238E27FC236}">
                <a16:creationId xmlns:a16="http://schemas.microsoft.com/office/drawing/2014/main" id="{3F17D827-CF97-6449-0608-D2135B312A0C}"/>
              </a:ext>
            </a:extLst>
          </p:cNvPr>
          <p:cNvSpPr txBox="1">
            <a:spLocks/>
          </p:cNvSpPr>
          <p:nvPr/>
        </p:nvSpPr>
        <p:spPr>
          <a:xfrm>
            <a:off x="0" y="1392161"/>
            <a:ext cx="11970675" cy="8218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2800" dirty="0"/>
              <a:t>Test #2 – Verify Resizing Decreases the Collection</a:t>
            </a:r>
          </a:p>
        </p:txBody>
      </p:sp>
      <p:pic>
        <p:nvPicPr>
          <p:cNvPr id="3" name="Picture 2" descr="A screenshot of a computer code&#10;&#10;Description automatically generated">
            <a:extLst>
              <a:ext uri="{FF2B5EF4-FFF2-40B4-BE49-F238E27FC236}">
                <a16:creationId xmlns:a16="http://schemas.microsoft.com/office/drawing/2014/main" id="{55C632C6-45AD-F550-FC8A-3184E205B7D7}"/>
              </a:ext>
            </a:extLst>
          </p:cNvPr>
          <p:cNvPicPr>
            <a:picLocks noChangeAspect="1"/>
          </p:cNvPicPr>
          <p:nvPr/>
        </p:nvPicPr>
        <p:blipFill>
          <a:blip r:embed="rId7"/>
          <a:stretch>
            <a:fillRect/>
          </a:stretch>
        </p:blipFill>
        <p:spPr>
          <a:xfrm>
            <a:off x="625151" y="2490655"/>
            <a:ext cx="4665307" cy="2157431"/>
          </a:xfrm>
          <a:prstGeom prst="rect">
            <a:avLst/>
          </a:prstGeom>
        </p:spPr>
      </p:pic>
      <p:pic>
        <p:nvPicPr>
          <p:cNvPr id="7" name="Picture 6">
            <a:extLst>
              <a:ext uri="{FF2B5EF4-FFF2-40B4-BE49-F238E27FC236}">
                <a16:creationId xmlns:a16="http://schemas.microsoft.com/office/drawing/2014/main" id="{6DE1C22C-7F6C-6775-80D5-8A800BC9B287}"/>
              </a:ext>
            </a:extLst>
          </p:cNvPr>
          <p:cNvPicPr>
            <a:picLocks noChangeAspect="1"/>
          </p:cNvPicPr>
          <p:nvPr/>
        </p:nvPicPr>
        <p:blipFill>
          <a:blip r:embed="rId8"/>
          <a:stretch>
            <a:fillRect/>
          </a:stretch>
        </p:blipFill>
        <p:spPr>
          <a:xfrm>
            <a:off x="5438756" y="3212811"/>
            <a:ext cx="5849166" cy="409632"/>
          </a:xfrm>
          <a:prstGeom prst="rect">
            <a:avLst/>
          </a:prstGeom>
        </p:spPr>
      </p:pic>
      <p:pic>
        <p:nvPicPr>
          <p:cNvPr id="5" name="Audio 4">
            <a:hlinkClick r:id="" action="ppaction://media"/>
            <a:extLst>
              <a:ext uri="{FF2B5EF4-FFF2-40B4-BE49-F238E27FC236}">
                <a16:creationId xmlns:a16="http://schemas.microsoft.com/office/drawing/2014/main" id="{F8CC7680-2E61-A11A-191D-A60F4BB9E3B5}"/>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231101152"/>
      </p:ext>
    </p:extLst>
  </p:cSld>
  <p:clrMapOvr>
    <a:masterClrMapping/>
  </p:clrMapOvr>
  <mc:AlternateContent xmlns:mc="http://schemas.openxmlformats.org/markup-compatibility/2006">
    <mc:Choice xmlns:p14="http://schemas.microsoft.com/office/powerpoint/2010/main" Requires="p14">
      <p:transition spd="slow" p14:dur="2000" advTm="8539"/>
    </mc:Choice>
    <mc:Fallback>
      <p:transition spd="slow" advTm="85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2962</TotalTime>
  <Words>4582</Words>
  <Application>Microsoft Office PowerPoint</Application>
  <PresentationFormat>Widescreen</PresentationFormat>
  <Paragraphs>165</Paragraphs>
  <Slides>17</Slides>
  <Notes>17</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Century Gothic</vt:lpstr>
      <vt:lpstr>Calibri</vt:lpstr>
      <vt:lpstr>Arial</vt:lpstr>
      <vt:lpstr>Wingdings</vt:lpstr>
      <vt:lpstr>Vapor Trail</vt:lpstr>
      <vt:lpstr>Green Pace</vt:lpstr>
      <vt:lpstr>OVERVIEW: DEFENSE IN DEPTH</vt:lpstr>
      <vt:lpstr>THREAT MATRIX</vt:lpstr>
      <vt:lpstr>10 PRINCIPLES</vt:lpstr>
      <vt:lpstr>CODING STANDARDS</vt:lpstr>
      <vt:lpstr>ENCRYPTION POLICIES</vt:lpstr>
      <vt:lpstr>TRIPLE-A POLICIES</vt:lpstr>
      <vt:lpstr>Unit Testing</vt:lpstr>
      <vt:lpstr>Unit Testing</vt:lpstr>
      <vt:lpstr>Unit Testing</vt:lpstr>
      <vt:lpstr>Unit Testing</vt:lpstr>
      <vt:lpstr>AUTOMATION SUMMARY</vt:lpstr>
      <vt:lpstr>TOOLS</vt:lpstr>
      <vt:lpstr>RISKS AND BENEFITS</vt:lpstr>
      <vt:lpstr>RECOMMENDATIONS</vt:lpstr>
      <vt:lpstr>CONCLUSIONS  Suggested Standards: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Jeremy Snow</cp:lastModifiedBy>
  <cp:revision>9</cp:revision>
  <dcterms:created xsi:type="dcterms:W3CDTF">2020-08-19T17:59:24Z</dcterms:created>
  <dcterms:modified xsi:type="dcterms:W3CDTF">2024-12-14T00:49:24Z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